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6"/>
  </p:notesMasterIdLst>
  <p:handoutMasterIdLst>
    <p:handoutMasterId r:id="rId107"/>
  </p:handoutMasterIdLst>
  <p:sldIdLst>
    <p:sldId id="900" r:id="rId2"/>
    <p:sldId id="790" r:id="rId3"/>
    <p:sldId id="938" r:id="rId4"/>
    <p:sldId id="939" r:id="rId5"/>
    <p:sldId id="794" r:id="rId6"/>
    <p:sldId id="753" r:id="rId7"/>
    <p:sldId id="782" r:id="rId8"/>
    <p:sldId id="762" r:id="rId9"/>
    <p:sldId id="764" r:id="rId10"/>
    <p:sldId id="797" r:id="rId11"/>
    <p:sldId id="805" r:id="rId12"/>
    <p:sldId id="806" r:id="rId13"/>
    <p:sldId id="807" r:id="rId14"/>
    <p:sldId id="808" r:id="rId15"/>
    <p:sldId id="809" r:id="rId16"/>
    <p:sldId id="810" r:id="rId17"/>
    <p:sldId id="819" r:id="rId18"/>
    <p:sldId id="824" r:id="rId19"/>
    <p:sldId id="684" r:id="rId20"/>
    <p:sldId id="685" r:id="rId21"/>
    <p:sldId id="686" r:id="rId22"/>
    <p:sldId id="687" r:id="rId23"/>
    <p:sldId id="688" r:id="rId24"/>
    <p:sldId id="846" r:id="rId25"/>
    <p:sldId id="863" r:id="rId26"/>
    <p:sldId id="691" r:id="rId27"/>
    <p:sldId id="692" r:id="rId28"/>
    <p:sldId id="693" r:id="rId29"/>
    <p:sldId id="694" r:id="rId30"/>
    <p:sldId id="695" r:id="rId31"/>
    <p:sldId id="881" r:id="rId32"/>
    <p:sldId id="697" r:id="rId33"/>
    <p:sldId id="698" r:id="rId34"/>
    <p:sldId id="700" r:id="rId35"/>
    <p:sldId id="942" r:id="rId36"/>
    <p:sldId id="943" r:id="rId37"/>
    <p:sldId id="945" r:id="rId38"/>
    <p:sldId id="701" r:id="rId39"/>
    <p:sldId id="702" r:id="rId40"/>
    <p:sldId id="703" r:id="rId41"/>
    <p:sldId id="704" r:id="rId42"/>
    <p:sldId id="705" r:id="rId43"/>
    <p:sldId id="706" r:id="rId44"/>
    <p:sldId id="707" r:id="rId45"/>
    <p:sldId id="710" r:id="rId46"/>
    <p:sldId id="712" r:id="rId47"/>
    <p:sldId id="713" r:id="rId48"/>
    <p:sldId id="714" r:id="rId49"/>
    <p:sldId id="715" r:id="rId50"/>
    <p:sldId id="716" r:id="rId51"/>
    <p:sldId id="717" r:id="rId52"/>
    <p:sldId id="848" r:id="rId53"/>
    <p:sldId id="719" r:id="rId54"/>
    <p:sldId id="916" r:id="rId55"/>
    <p:sldId id="825" r:id="rId56"/>
    <p:sldId id="722" r:id="rId57"/>
    <p:sldId id="727" r:id="rId58"/>
    <p:sldId id="728" r:id="rId59"/>
    <p:sldId id="729" r:id="rId60"/>
    <p:sldId id="732" r:id="rId61"/>
    <p:sldId id="883" r:id="rId62"/>
    <p:sldId id="885" r:id="rId63"/>
    <p:sldId id="886" r:id="rId64"/>
    <p:sldId id="733" r:id="rId65"/>
    <p:sldId id="932" r:id="rId66"/>
    <p:sldId id="888" r:id="rId67"/>
    <p:sldId id="928" r:id="rId68"/>
    <p:sldId id="929" r:id="rId69"/>
    <p:sldId id="930" r:id="rId70"/>
    <p:sldId id="931" r:id="rId71"/>
    <p:sldId id="735" r:id="rId72"/>
    <p:sldId id="736" r:id="rId73"/>
    <p:sldId id="918" r:id="rId74"/>
    <p:sldId id="935" r:id="rId75"/>
    <p:sldId id="941" r:id="rId76"/>
    <p:sldId id="856" r:id="rId77"/>
    <p:sldId id="901" r:id="rId78"/>
    <p:sldId id="923" r:id="rId79"/>
    <p:sldId id="844" r:id="rId80"/>
    <p:sldId id="857" r:id="rId81"/>
    <p:sldId id="858" r:id="rId82"/>
    <p:sldId id="859" r:id="rId83"/>
    <p:sldId id="940" r:id="rId84"/>
    <p:sldId id="864" r:id="rId85"/>
    <p:sldId id="865" r:id="rId86"/>
    <p:sldId id="867" r:id="rId87"/>
    <p:sldId id="870" r:id="rId88"/>
    <p:sldId id="875" r:id="rId89"/>
    <p:sldId id="871" r:id="rId90"/>
    <p:sldId id="876" r:id="rId91"/>
    <p:sldId id="877" r:id="rId92"/>
    <p:sldId id="951" r:id="rId93"/>
    <p:sldId id="892" r:id="rId94"/>
    <p:sldId id="878" r:id="rId95"/>
    <p:sldId id="879" r:id="rId96"/>
    <p:sldId id="937" r:id="rId97"/>
    <p:sldId id="860" r:id="rId98"/>
    <p:sldId id="902" r:id="rId99"/>
    <p:sldId id="944" r:id="rId100"/>
    <p:sldId id="926" r:id="rId101"/>
    <p:sldId id="325" r:id="rId102"/>
    <p:sldId id="827" r:id="rId103"/>
    <p:sldId id="832" r:id="rId104"/>
    <p:sldId id="833" r:id="rId105"/>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360" y="-8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interSettings" Target="printerSettings/printerSettings1.bin"/><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800" dirty="0">
              <a:latin typeface="Lucida Grande"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81</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82</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83</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97</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102</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103</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104</a:t>
            </a:fld>
            <a:endParaRPr lang="en-US"/>
          </a:p>
        </p:txBody>
      </p:sp>
    </p:spTree>
    <p:extLst>
      <p:ext uri="{BB962C8B-B14F-4D97-AF65-F5344CB8AC3E}">
        <p14:creationId xmlns:p14="http://schemas.microsoft.com/office/powerpoint/2010/main" val="4036973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49672"/>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84407" y="654646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102.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5.wdp"/></Relationships>
</file>

<file path=ppt/slides/_rels/slide103.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6.wdp"/></Relationships>
</file>

<file path=ppt/slides/_rels/slide104.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15.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5" Type="http://schemas.microsoft.com/office/2007/relationships/hdphoto" Target="../media/hdphoto2.wdp"/><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15.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High-Level, </a:t>
            </a:r>
            <a:r>
              <a:rPr lang="en-US" altLang="zh-CN" sz="4000" dirty="0" err="1" smtClean="0">
                <a:solidFill>
                  <a:srgbClr val="800000"/>
                </a:solidFill>
                <a:latin typeface="Georgia" charset="0"/>
                <a:ea typeface="ＭＳ Ｐゴシック" charset="0"/>
                <a:cs typeface="ＭＳ Ｐゴシック" charset="0"/>
              </a:rPr>
              <a:t>Datapath</a:t>
            </a:r>
            <a:r>
              <a:rPr lang="en-US" altLang="zh-CN" sz="4000" dirty="0" smtClean="0">
                <a:solidFill>
                  <a:srgbClr val="800000"/>
                </a:solidFill>
                <a:latin typeface="Georgia" charset="0"/>
                <a:ea typeface="ＭＳ Ｐゴシック" charset="0"/>
                <a:cs typeface="ＭＳ Ｐゴシック" charset="0"/>
              </a:rPr>
              <a:t> Oblivious 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a:t>
            </a:r>
            <a:r>
              <a:rPr lang="en-US" altLang="zh-CN" dirty="0" smtClean="0"/>
              <a:t>. Richard Yang</a:t>
            </a:r>
            <a:br>
              <a:rPr lang="en-US" altLang="zh-CN" dirty="0" smtClean="0"/>
            </a:br>
            <a:r>
              <a:rPr lang="en-US" altLang="zh-CN" dirty="0" smtClean="0"/>
              <a:t>Yale/</a:t>
            </a:r>
            <a:r>
              <a:rPr lang="en-US" altLang="zh-CN" dirty="0" err="1" smtClean="0"/>
              <a:t>Tongji</a:t>
            </a:r>
            <a:r>
              <a:rPr lang="en-US" altLang="zh-CN" dirty="0" smtClean="0"/>
              <a:t/>
            </a:r>
            <a:br>
              <a:rPr lang="en-US" altLang="zh-CN" dirty="0" smtClean="0"/>
            </a:br>
            <a:endParaRPr lang="en-US" altLang="zh-CN" dirty="0"/>
          </a:p>
          <a:p>
            <a:r>
              <a:rPr lang="en-US" altLang="zh-CN" dirty="0" smtClean="0"/>
              <a:t>Dec. 5, 2015</a:t>
            </a:r>
          </a:p>
        </p:txBody>
      </p:sp>
      <p:sp>
        <p:nvSpPr>
          <p:cNvPr id="2" name="Rectangle 1"/>
          <p:cNvSpPr/>
          <p:nvPr/>
        </p:nvSpPr>
        <p:spPr>
          <a:xfrm>
            <a:off x="160934" y="5686833"/>
            <a:ext cx="8449148" cy="584776"/>
          </a:xfrm>
          <a:prstGeom prst="rect">
            <a:avLst/>
          </a:prstGeom>
        </p:spPr>
        <p:txBody>
          <a:bodyPr wrap="none">
            <a:spAutoFit/>
          </a:bodyPr>
          <a:lstStyle/>
          <a:p>
            <a:r>
              <a:rPr lang="en-US" sz="1600" kern="0" baseline="0" dirty="0" smtClean="0">
                <a:solidFill>
                  <a:prstClr val="black"/>
                </a:solidFill>
                <a:latin typeface="Calibri"/>
                <a:ea typeface="宋体"/>
                <a:cs typeface="+mn-cs"/>
              </a:rPr>
              <a:t>Original </a:t>
            </a:r>
            <a:r>
              <a:rPr lang="en-US" sz="1600" kern="0" baseline="0" dirty="0" err="1" smtClean="0">
                <a:solidFill>
                  <a:prstClr val="black"/>
                </a:solidFill>
                <a:latin typeface="Calibri"/>
                <a:ea typeface="宋体"/>
                <a:cs typeface="+mn-cs"/>
              </a:rPr>
              <a:t>pptx</a:t>
            </a:r>
            <a:r>
              <a:rPr lang="en-US" sz="1600" kern="0" baseline="0" dirty="0" smtClean="0">
                <a:solidFill>
                  <a:prstClr val="black"/>
                </a:solidFill>
                <a:latin typeface="Calibri"/>
                <a:ea typeface="宋体"/>
                <a:cs typeface="+mn-cs"/>
              </a:rPr>
              <a:t> (which shows animation properly) can be downloaded at</a:t>
            </a:r>
            <a:r>
              <a:rPr lang="en-US" sz="1600" kern="0" baseline="0" dirty="0">
                <a:solidFill>
                  <a:prstClr val="black"/>
                </a:solidFill>
                <a:latin typeface="Calibri"/>
                <a:ea typeface="宋体"/>
                <a:cs typeface="+mn-cs"/>
              </a:rPr>
              <a:t>: </a:t>
            </a:r>
            <a:r>
              <a:rPr lang="en-US" sz="1600" kern="0" baseline="0" dirty="0" smtClean="0">
                <a:solidFill>
                  <a:prstClr val="black"/>
                </a:solidFill>
                <a:latin typeface="Calibri"/>
                <a:ea typeface="宋体"/>
                <a:cs typeface="+mn-cs"/>
              </a:rPr>
              <a:t/>
            </a:r>
            <a:br>
              <a:rPr lang="en-US" sz="1600" kern="0" baseline="0" dirty="0" smtClean="0">
                <a:solidFill>
                  <a:prstClr val="black"/>
                </a:solidFill>
                <a:latin typeface="Calibri"/>
                <a:ea typeface="宋体"/>
                <a:cs typeface="+mn-cs"/>
              </a:rPr>
            </a:br>
            <a:r>
              <a:rPr lang="en-US" sz="1600" kern="0" baseline="0" dirty="0" smtClean="0">
                <a:solidFill>
                  <a:prstClr val="black"/>
                </a:solidFill>
                <a:latin typeface="Calibri"/>
                <a:ea typeface="宋体"/>
                <a:cs typeface="+mn-cs"/>
              </a:rPr>
              <a:t>https</a:t>
            </a:r>
            <a:r>
              <a:rPr lang="en-US" sz="1600" kern="0" baseline="0" dirty="0">
                <a:solidFill>
                  <a:prstClr val="black"/>
                </a:solidFill>
                <a:latin typeface="Calibri"/>
                <a:ea typeface="宋体"/>
                <a:cs typeface="+mn-cs"/>
              </a:rPr>
              <a:t>://</a:t>
            </a:r>
            <a:r>
              <a:rPr lang="en-US" sz="1600" kern="0" baseline="0" dirty="0" err="1">
                <a:solidFill>
                  <a:prstClr val="black"/>
                </a:solidFill>
                <a:latin typeface="Calibri"/>
                <a:ea typeface="宋体"/>
                <a:cs typeface="+mn-cs"/>
              </a:rPr>
              <a:t>github.com</a:t>
            </a:r>
            <a:r>
              <a:rPr lang="en-US" sz="1600" kern="0" baseline="0" dirty="0">
                <a:solidFill>
                  <a:prstClr val="black"/>
                </a:solidFill>
                <a:latin typeface="Calibri"/>
                <a:ea typeface="宋体"/>
                <a:cs typeface="+mn-cs"/>
              </a:rPr>
              <a:t>/</a:t>
            </a:r>
            <a:r>
              <a:rPr lang="en-US" sz="1600" kern="0" baseline="0" dirty="0" err="1">
                <a:solidFill>
                  <a:prstClr val="black"/>
                </a:solidFill>
                <a:latin typeface="Calibri"/>
                <a:ea typeface="宋体"/>
                <a:cs typeface="+mn-cs"/>
              </a:rPr>
              <a:t>snlab</a:t>
            </a:r>
            <a:r>
              <a:rPr lang="en-US" sz="1600" kern="0" baseline="0" dirty="0">
                <a:solidFill>
                  <a:prstClr val="black"/>
                </a:solidFill>
                <a:latin typeface="Calibri"/>
                <a:ea typeface="宋体"/>
                <a:cs typeface="+mn-cs"/>
              </a:rPr>
              <a:t>/readings/blob/master/</a:t>
            </a:r>
            <a:r>
              <a:rPr lang="en-US" sz="1600" kern="0" baseline="0" dirty="0" err="1">
                <a:solidFill>
                  <a:prstClr val="black"/>
                </a:solidFill>
                <a:latin typeface="Calibri"/>
                <a:ea typeface="宋体"/>
                <a:cs typeface="+mn-cs"/>
              </a:rPr>
              <a:t>sdn</a:t>
            </a:r>
            <a:r>
              <a:rPr lang="en-US" sz="1600" kern="0" baseline="0" dirty="0">
                <a:solidFill>
                  <a:prstClr val="black"/>
                </a:solidFill>
                <a:latin typeface="Calibri"/>
                <a:ea typeface="宋体"/>
                <a:cs typeface="+mn-cs"/>
              </a:rPr>
              <a:t>/adl-2015</a:t>
            </a:r>
            <a:r>
              <a:rPr lang="en-US" sz="1600" kern="0" baseline="0" dirty="0" smtClean="0">
                <a:solidFill>
                  <a:prstClr val="black"/>
                </a:solidFill>
                <a:latin typeface="Calibri"/>
                <a:ea typeface="宋体"/>
                <a:cs typeface="+mn-cs"/>
              </a:rPr>
              <a:t>-maple-programming.pptx</a:t>
            </a:r>
            <a:r>
              <a:rPr lang="en-US" sz="1600" kern="0" baseline="0" dirty="0">
                <a:solidFill>
                  <a:prstClr val="black"/>
                </a:solidFill>
                <a:latin typeface="Calibri"/>
                <a:ea typeface="宋体"/>
                <a:cs typeface="+mn-cs"/>
              </a:rPr>
              <a:t>?raw=true</a:t>
            </a:r>
            <a:endParaRPr lang="en-US" sz="1200" dirty="0"/>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err="1" smtClean="0">
                <a:solidFill>
                  <a:srgbClr val="000000">
                    <a:lumMod val="85000"/>
                    <a:lumOff val="15000"/>
                  </a:srgbClr>
                </a:solidFill>
                <a:latin typeface="Arial" pitchFamily="34" charset="0"/>
                <a:ea typeface="微软雅黑" pitchFamily="34" charset="-122"/>
                <a:cs typeface="Arial" pitchFamily="34" charset="0"/>
              </a:rPr>
              <a:t>Datapath</a:t>
            </a: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 Oblivious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100</a:t>
            </a:fld>
            <a:endParaRPr lang="en-US" dirty="0">
              <a:solidFill>
                <a:schemeClr val="bg2"/>
              </a:solidFill>
            </a:endParaRPr>
          </a:p>
        </p:txBody>
      </p:sp>
    </p:spTree>
    <p:extLst>
      <p:ext uri="{BB962C8B-B14F-4D97-AF65-F5344CB8AC3E}">
        <p14:creationId xmlns:p14="http://schemas.microsoft.com/office/powerpoint/2010/main" val="120474805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30320"/>
            <a:ext cx="8339667" cy="580292"/>
          </a:xfrm>
        </p:spPr>
        <p:txBody>
          <a:bodyPr>
            <a:noAutofit/>
          </a:bodyPr>
          <a:lstStyle/>
          <a:p>
            <a:r>
              <a:rPr lang="en-US" sz="2800" dirty="0" smtClean="0"/>
              <a:t>Another Example: A Simple </a:t>
            </a:r>
            <a:r>
              <a:rPr lang="en-US" sz="2800" dirty="0" err="1" smtClean="0"/>
              <a:t>ScienceNET</a:t>
            </a:r>
            <a:r>
              <a:rPr lang="en-US" sz="2800" dirty="0" smtClean="0"/>
              <a:t> Controller</a:t>
            </a:r>
            <a:endParaRPr lang="en-US" sz="28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 Example: A Simple SDN Controller</a:t>
            </a:r>
            <a:endParaRPr lang="en-US" sz="3600" dirty="0"/>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badPort</a:t>
            </a:r>
            <a:r>
              <a:rPr lang="nl-NL" sz="2000" baseline="0" dirty="0">
                <a:latin typeface="Menlo Regular"/>
                <a:cs typeface="Menlo Regular"/>
              </a:rPr>
              <a:t> </a:t>
            </a:r>
            <a:r>
              <a:rPr lang="nl-NL" sz="2000" baseline="0" dirty="0" smtClean="0">
                <a:latin typeface="Menlo Regular"/>
                <a:cs typeface="Menlo Regular"/>
              </a:rPr>
              <a:t>= 22        </a:t>
            </a:r>
            <a:r>
              <a:rPr lang="nl-NL" sz="2000" baseline="0" dirty="0" smtClean="0">
                <a:solidFill>
                  <a:srgbClr val="FF0000"/>
                </a:solidFill>
                <a:latin typeface="Menlo Regular"/>
                <a:cs typeface="Menlo Regular"/>
              </a:rPr>
              <a:t>/</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C</a:t>
            </a:r>
            <a:r>
              <a:rPr lang="nl-NL" sz="2000" baseline="0" dirty="0">
                <a:latin typeface="Menlo Regular"/>
                <a:cs typeface="Menlo Regular"/>
              </a:rPr>
              <a:t>:3,D:4</a:t>
            </a:r>
            <a:r>
              <a:rPr lang="nl-NL" sz="2000" baseline="0" dirty="0" smtClean="0">
                <a:latin typeface="Menlo Regular"/>
                <a:cs typeface="Menlo Regular"/>
              </a:rPr>
              <a:t>} </a:t>
            </a:r>
            <a:r>
              <a:rPr lang="nl-NL" sz="2000" baseline="0" dirty="0">
                <a:solidFill>
                  <a:srgbClr val="FF0000"/>
                </a:solidFill>
                <a:latin typeface="Menlo Regular"/>
                <a:cs typeface="Menlo Regular"/>
              </a:rPr>
              <a:t>// </a:t>
            </a:r>
            <a:r>
              <a:rPr lang="nl-NL" sz="2000" baseline="0" dirty="0" smtClean="0">
                <a:solidFill>
                  <a:srgbClr val="FF0000"/>
                </a:solidFill>
                <a:latin typeface="Menlo Regular"/>
                <a:cs typeface="Menlo Regular"/>
              </a:rPr>
              <a:t>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8520289" y="4969933"/>
            <a:ext cx="339080" cy="400110"/>
          </a:xfrm>
          <a:prstGeom prst="rect">
            <a:avLst/>
          </a:prstGeom>
        </p:spPr>
        <p:txBody>
          <a:bodyPr wrap="none">
            <a:spAutoFit/>
          </a:bodyPr>
          <a:lstStyle/>
          <a:p>
            <a:r>
              <a:rPr lang="nl-NL" sz="2000" baseline="0" dirty="0" smtClean="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r>
              <a:rPr lang="nl-NL" sz="2000" baseline="0" dirty="0" smtClean="0">
                <a:latin typeface="Menlo Regular"/>
                <a:cs typeface="Menlo Regular"/>
              </a:rPr>
              <a:t>A</a:t>
            </a:r>
            <a:endParaRPr lang="en-US" sz="2000" baseline="0" dirty="0"/>
          </a:p>
        </p:txBody>
      </p:sp>
      <p:sp>
        <p:nvSpPr>
          <p:cNvPr id="22" name="Rectangle 21"/>
          <p:cNvSpPr/>
          <p:nvPr/>
        </p:nvSpPr>
        <p:spPr>
          <a:xfrm>
            <a:off x="7134578" y="4981223"/>
            <a:ext cx="351378" cy="400110"/>
          </a:xfrm>
          <a:prstGeom prst="rect">
            <a:avLst/>
          </a:prstGeom>
        </p:spPr>
        <p:txBody>
          <a:bodyPr wrap="none">
            <a:spAutoFit/>
          </a:bodyPr>
          <a:lstStyle/>
          <a:p>
            <a:r>
              <a:rPr lang="nl-NL" sz="2000" baseline="0" dirty="0" smtClean="0">
                <a:latin typeface="Menlo Regular"/>
                <a:cs typeface="Menlo Regular"/>
              </a:rPr>
              <a:t>B</a:t>
            </a:r>
            <a:endParaRPr lang="en-US" sz="2000" baseline="0" dirty="0"/>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r>
              <a:rPr lang="nl-NL" sz="1800" baseline="0" dirty="0" smtClean="0">
                <a:latin typeface="Menlo Regular"/>
                <a:cs typeface="Menlo Regular"/>
              </a:rPr>
              <a:t>1</a:t>
            </a:r>
            <a:endParaRPr lang="en-US" sz="1800" dirty="0"/>
          </a:p>
        </p:txBody>
      </p:sp>
      <p:sp>
        <p:nvSpPr>
          <p:cNvPr id="39" name="Rectangle 38"/>
          <p:cNvSpPr/>
          <p:nvPr/>
        </p:nvSpPr>
        <p:spPr>
          <a:xfrm>
            <a:off x="7121750" y="3421123"/>
            <a:ext cx="323639" cy="369332"/>
          </a:xfrm>
          <a:prstGeom prst="rect">
            <a:avLst/>
          </a:prstGeom>
        </p:spPr>
        <p:txBody>
          <a:bodyPr wrap="none">
            <a:spAutoFit/>
          </a:bodyPr>
          <a:lstStyle/>
          <a:p>
            <a:r>
              <a:rPr lang="nl-NL" sz="1800" baseline="0" dirty="0" smtClean="0">
                <a:latin typeface="Menlo Regular"/>
                <a:cs typeface="Menlo Regular"/>
              </a:rPr>
              <a:t>2</a:t>
            </a:r>
            <a:endParaRPr lang="en-US" sz="1800" dirty="0"/>
          </a:p>
        </p:txBody>
      </p:sp>
      <p:sp>
        <p:nvSpPr>
          <p:cNvPr id="40" name="Rectangle 39"/>
          <p:cNvSpPr/>
          <p:nvPr/>
        </p:nvSpPr>
        <p:spPr>
          <a:xfrm>
            <a:off x="7514037" y="3418302"/>
            <a:ext cx="323639" cy="369332"/>
          </a:xfrm>
          <a:prstGeom prst="rect">
            <a:avLst/>
          </a:prstGeom>
        </p:spPr>
        <p:txBody>
          <a:bodyPr wrap="none">
            <a:spAutoFit/>
          </a:bodyPr>
          <a:lstStyle/>
          <a:p>
            <a:r>
              <a:rPr lang="nl-NL" sz="1800" baseline="0" dirty="0" smtClean="0">
                <a:latin typeface="Menlo Regular"/>
                <a:cs typeface="Menlo Regular"/>
              </a:rPr>
              <a:t>3</a:t>
            </a:r>
            <a:endParaRPr lang="en-US" sz="1800" dirty="0"/>
          </a:p>
        </p:txBody>
      </p:sp>
      <p:sp>
        <p:nvSpPr>
          <p:cNvPr id="41" name="Rectangle 40"/>
          <p:cNvSpPr/>
          <p:nvPr/>
        </p:nvSpPr>
        <p:spPr>
          <a:xfrm>
            <a:off x="7951483" y="3333635"/>
            <a:ext cx="323639" cy="369332"/>
          </a:xfrm>
          <a:prstGeom prst="rect">
            <a:avLst/>
          </a:prstGeom>
        </p:spPr>
        <p:txBody>
          <a:bodyPr wrap="none">
            <a:spAutoFit/>
          </a:bodyPr>
          <a:lstStyle/>
          <a:p>
            <a:r>
              <a:rPr lang="nl-NL" sz="1800" baseline="0" dirty="0" smtClean="0">
                <a:latin typeface="Menlo Regular"/>
                <a:cs typeface="Menlo Regular"/>
              </a:rPr>
              <a:t>4</a:t>
            </a:r>
            <a:endParaRPr lang="en-US" sz="1800" dirty="0"/>
          </a:p>
        </p:txBody>
      </p:sp>
      <p:sp>
        <p:nvSpPr>
          <p:cNvPr id="3" name="Rectangle 2"/>
          <p:cNvSpPr/>
          <p:nvPr/>
        </p:nvSpPr>
        <p:spPr>
          <a:xfrm>
            <a:off x="345682" y="6048613"/>
            <a:ext cx="4748966" cy="400110"/>
          </a:xfrm>
          <a:prstGeom prst="rect">
            <a:avLst/>
          </a:prstGeom>
        </p:spPr>
        <p:txBody>
          <a:bodyPr wrap="none">
            <a:spAutoFit/>
          </a:bodyPr>
          <a:lstStyle/>
          <a:p>
            <a:r>
              <a:rPr lang="nl-NL" sz="2000" baseline="0" dirty="0" err="1" smtClean="0">
                <a:latin typeface="+mn-lt"/>
                <a:cs typeface="Menlo Regular"/>
                <a:sym typeface="Menlo Regular" charset="0"/>
              </a:rPr>
              <a:t>Assume</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only</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packets</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to</a:t>
            </a:r>
            <a:r>
              <a:rPr lang="nl-NL" sz="2000" baseline="0" dirty="0" smtClean="0">
                <a:latin typeface="+mn-lt"/>
                <a:cs typeface="Menlo Regular"/>
                <a:sym typeface="Menlo Regular" charset="0"/>
              </a:rPr>
              <a:t> A,B,C,D </a:t>
            </a:r>
            <a:r>
              <a:rPr lang="nl-NL" sz="2000" baseline="0" dirty="0" err="1" smtClean="0">
                <a:latin typeface="+mn-lt"/>
                <a:cs typeface="Menlo Regular"/>
                <a:sym typeface="Menlo Regular" charset="0"/>
              </a:rPr>
              <a:t>can</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appear</a:t>
            </a:r>
            <a:r>
              <a:rPr lang="nl-NL" sz="2000" baseline="0" dirty="0" smtClean="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
        <p:nvSpPr>
          <p:cNvPr id="8" name="Rounded Rectangular Callout 7"/>
          <p:cNvSpPr/>
          <p:nvPr/>
        </p:nvSpPr>
        <p:spPr bwMode="auto">
          <a:xfrm>
            <a:off x="5940778" y="3739443"/>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
            </a:r>
            <a:r>
              <a:rPr lang="en-US" sz="1800" baseline="0" dirty="0" smtClean="0">
                <a:latin typeface="Menlo Regular" charset="0"/>
                <a:cs typeface="Menlo Regular" charset="0"/>
                <a:sym typeface="Menlo Regular" charset="0"/>
              </a:rPr>
              <a:t>atch does not support logic negation</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Does the Program Work?</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14" name="Rounded Rectangular Callout 13"/>
          <p:cNvSpPr/>
          <p:nvPr/>
        </p:nvSpPr>
        <p:spPr bwMode="auto">
          <a:xfrm>
            <a:off x="4586113" y="2878666"/>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 security bug!</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(A)</a:t>
            </a:r>
            <a:r>
              <a:rPr lang="nl-NL" sz="2000" baseline="0" dirty="0">
                <a:latin typeface="Menlo Regular"/>
                <a:cs typeface="Menlo Regular"/>
              </a:rPr>
              <a:t>),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(B)</a:t>
            </a:r>
            <a:r>
              <a:rPr lang="nl-NL" sz="2000" baseline="0" dirty="0">
                <a:latin typeface="Menlo Regular"/>
                <a:cs typeface="Menlo Regular"/>
              </a:rPr>
              <a:t>),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(C)</a:t>
            </a:r>
            <a:r>
              <a:rPr lang="nl-NL" sz="2000" baseline="0" dirty="0">
                <a:latin typeface="Menlo Regular"/>
                <a:cs typeface="Menlo Regular"/>
              </a:rPr>
              <a:t>),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(D)</a:t>
            </a:r>
            <a:r>
              <a:rPr lang="nl-NL" sz="2000" baseline="0" dirty="0">
                <a:latin typeface="Menlo Regular"/>
                <a:cs typeface="Menlo Regular"/>
              </a:rPr>
              <a:t>),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398465" cy="5257441"/>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(=&gt;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If we can design a system that can </a:t>
            </a:r>
            <a:r>
              <a:rPr lang="en-US" dirty="0" smtClean="0">
                <a:solidFill>
                  <a:srgbClr val="FF0000"/>
                </a:solidFill>
              </a:rPr>
              <a:t>automatically</a:t>
            </a:r>
            <a:r>
              <a:rPr lang="en-US" dirty="0" smtClean="0"/>
              <a:t> generate </a:t>
            </a:r>
            <a:r>
              <a:rPr lang="en-US" dirty="0" smtClean="0">
                <a:solidFill>
                  <a:srgbClr val="FF0000"/>
                </a:solidFill>
              </a:rPr>
              <a:t>correct, highly-optimized data path</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Overview</a:t>
            </a:r>
            <a:endParaRPr lang="en-US" sz="3600" dirty="0"/>
          </a:p>
        </p:txBody>
      </p:sp>
      <p:sp>
        <p:nvSpPr>
          <p:cNvPr id="4" name="Rectangle 3"/>
          <p:cNvSpPr/>
          <p:nvPr/>
        </p:nvSpPr>
        <p:spPr>
          <a:xfrm>
            <a:off x="4930199" y="3390456"/>
            <a:ext cx="4213801" cy="2677656"/>
          </a:xfrm>
          <a:prstGeom prst="rect">
            <a:avLst/>
          </a:prstGeom>
        </p:spPr>
        <p:txBody>
          <a:bodyPr wrap="square">
            <a:spAutoFit/>
          </a:bodyPr>
          <a:lstStyle/>
          <a:p>
            <a:pPr marL="342900" lvl="0" indent="-342900" eaLnBrk="0" hangingPunct="0">
              <a:spcBef>
                <a:spcPct val="20000"/>
              </a:spcBef>
              <a:buClr>
                <a:srgbClr val="6E7BBD"/>
              </a:buClr>
              <a:buFontTx/>
              <a:buChar char="•"/>
            </a:pPr>
            <a:r>
              <a:rPr lang="en-US" kern="0" baseline="0" dirty="0" smtClean="0">
                <a:solidFill>
                  <a:prstClr val="black"/>
                </a:solidFill>
                <a:latin typeface="Calibri"/>
                <a:ea typeface="+mn-ea"/>
                <a:cs typeface="+mn-cs"/>
              </a:rPr>
              <a:t>Goal of this talk: Realize one key benefit of SDN: Better </a:t>
            </a:r>
            <a:r>
              <a:rPr lang="en-US" kern="0" baseline="0" dirty="0" smtClean="0">
                <a:solidFill>
                  <a:srgbClr val="FF0000"/>
                </a:solidFill>
                <a:latin typeface="Calibri"/>
                <a:ea typeface="+mn-ea"/>
                <a:cs typeface="+mn-cs"/>
              </a:rPr>
              <a:t>programming abstractions, tools</a:t>
            </a:r>
            <a:r>
              <a:rPr lang="en-US" kern="0" baseline="0" dirty="0" smtClean="0">
                <a:solidFill>
                  <a:prstClr val="black"/>
                </a:solidFill>
                <a:latin typeface="Calibri"/>
                <a:ea typeface="+mn-ea"/>
                <a:cs typeface="+mn-cs"/>
              </a:rPr>
              <a:t> </a:t>
            </a:r>
            <a:r>
              <a:rPr lang="en-US" kern="0" baseline="0" dirty="0">
                <a:solidFill>
                  <a:prstClr val="black"/>
                </a:solidFill>
                <a:latin typeface="Calibri"/>
                <a:ea typeface="+mn-ea"/>
                <a:cs typeface="+mn-cs"/>
              </a:rPr>
              <a:t>to </a:t>
            </a:r>
            <a:r>
              <a:rPr lang="en-US" kern="0" baseline="0" dirty="0" smtClean="0">
                <a:solidFill>
                  <a:prstClr val="black"/>
                </a:solidFill>
                <a:latin typeface="Calibri"/>
                <a:ea typeface="+mn-ea"/>
                <a:cs typeface="+mn-cs"/>
              </a:rPr>
              <a:t>allow </a:t>
            </a:r>
            <a:r>
              <a:rPr lang="en-US" kern="0" baseline="0" dirty="0">
                <a:solidFill>
                  <a:prstClr val="black"/>
                </a:solidFill>
                <a:latin typeface="Calibri"/>
                <a:ea typeface="+mn-ea"/>
                <a:cs typeface="+mn-cs"/>
              </a:rPr>
              <a:t>easier, more </a:t>
            </a:r>
            <a:r>
              <a:rPr lang="en-US" kern="0" baseline="0" dirty="0" smtClean="0">
                <a:solidFill>
                  <a:prstClr val="black"/>
                </a:solidFill>
                <a:latin typeface="Calibri"/>
                <a:ea typeface="+mn-ea"/>
                <a:cs typeface="+mn-cs"/>
              </a:rPr>
              <a:t>efficient, more reliable, more secure, </a:t>
            </a:r>
            <a:r>
              <a:rPr lang="en-US" kern="0" baseline="0" dirty="0">
                <a:solidFill>
                  <a:prstClr val="black"/>
                </a:solidFill>
                <a:latin typeface="Calibri"/>
                <a:ea typeface="+mn-ea"/>
                <a:cs typeface="+mn-cs"/>
              </a:rPr>
              <a:t>high-level </a:t>
            </a:r>
            <a:r>
              <a:rPr lang="en-US" kern="0" baseline="0" dirty="0">
                <a:solidFill>
                  <a:srgbClr val="FF0000"/>
                </a:solidFill>
                <a:latin typeface="Calibri"/>
                <a:ea typeface="+mn-ea"/>
                <a:cs typeface="+mn-cs"/>
              </a:rPr>
              <a:t>network </a:t>
            </a:r>
            <a:r>
              <a:rPr lang="en-US" kern="0" baseline="0" dirty="0" smtClean="0">
                <a:solidFill>
                  <a:srgbClr val="FF0000"/>
                </a:solidFill>
                <a:latin typeface="Calibri"/>
                <a:ea typeface="+mn-ea"/>
                <a:cs typeface="+mn-cs"/>
              </a:rPr>
              <a:t>control and management</a:t>
            </a:r>
            <a:r>
              <a:rPr lang="en-US" kern="0" baseline="0" dirty="0" smtClean="0">
                <a:solidFill>
                  <a:prstClr val="black"/>
                </a:solidFill>
                <a:latin typeface="Calibri"/>
                <a:ea typeface="+mn-ea"/>
                <a:cs typeface="+mn-cs"/>
              </a:rPr>
              <a:t>.</a:t>
            </a:r>
            <a:endParaRPr lang="en-US"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grpSp>
        <p:nvGrpSpPr>
          <p:cNvPr id="6" name="Group 5"/>
          <p:cNvGrpSpPr/>
          <p:nvPr/>
        </p:nvGrpSpPr>
        <p:grpSpPr>
          <a:xfrm>
            <a:off x="6904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a:t>
              </a:r>
              <a:r>
                <a:rPr lang="en-US" baseline="0" dirty="0" smtClean="0">
                  <a:solidFill>
                    <a:srgbClr val="660066"/>
                  </a:solidFill>
                </a:rPr>
                <a:t>tandard</a:t>
              </a:r>
              <a:br>
                <a:rPr lang="en-US" baseline="0" dirty="0" smtClean="0">
                  <a:solidFill>
                    <a:srgbClr val="660066"/>
                  </a:solidFill>
                </a:rPr>
              </a:br>
              <a:r>
                <a:rPr lang="en-US" baseline="0" dirty="0" smtClean="0">
                  <a:solidFill>
                    <a:srgbClr val="660066"/>
                  </a:solidFill>
                </a:rPr>
                <a:t>control</a:t>
              </a:r>
            </a:p>
            <a:p>
              <a:pPr algn="r"/>
              <a:r>
                <a:rPr lang="en-US" baseline="0" dirty="0" smtClean="0">
                  <a:solidFill>
                    <a:srgbClr val="660066"/>
                  </a:solidFill>
                </a:rPr>
                <a:t>protocol</a:t>
              </a:r>
              <a:endParaRPr lang="en-US" baseline="0" dirty="0">
                <a:solidFill>
                  <a:srgbClr val="660066"/>
                </a:solidFill>
              </a:endParaRP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30" name="Content Placeholder 1"/>
          <p:cNvSpPr>
            <a:spLocks noGrp="1"/>
          </p:cNvSpPr>
          <p:nvPr>
            <p:ph idx="1"/>
          </p:nvPr>
        </p:nvSpPr>
        <p:spPr>
          <a:xfrm>
            <a:off x="4929406" y="1063658"/>
            <a:ext cx="4110678" cy="2179874"/>
          </a:xfrm>
        </p:spPr>
        <p:txBody>
          <a:bodyPr/>
          <a:lstStyle/>
          <a:p>
            <a:r>
              <a:rPr lang="en-US" sz="2400" dirty="0" smtClean="0"/>
              <a:t>Biggest lacking of networking: not enough good abstractions in network control plane.</a:t>
            </a: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4536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smtClean="0">
                <a:solidFill>
                  <a:schemeClr val="tx1"/>
                </a:solidFill>
                <a:latin typeface="Helvetica Neue" charset="0"/>
                <a:ea typeface="ＭＳ Ｐゴシック" charset="0"/>
                <a:cs typeface="Helvetica Neue" charset="0"/>
                <a:sym typeface="Helvetica Neue" charset="0"/>
              </a:rPr>
              <a:t>Ops Level</a:t>
            </a:r>
            <a:endParaRPr lang="en-US" b="1" baseline="0" dirty="0">
              <a:solidFill>
                <a:schemeClr val="tx1"/>
              </a:solidFill>
              <a:latin typeface="Helvetica Neue" charset="0"/>
              <a:ea typeface="ＭＳ Ｐゴシック" charset="0"/>
              <a:cs typeface="Helvetica Neue" charset="0"/>
              <a:sym typeface="Helvetica Neue" charset="0"/>
            </a:endParaRP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4536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smtClean="0">
                <a:solidFill>
                  <a:schemeClr val="tx1"/>
                </a:solidFill>
                <a:latin typeface="Helvetica Neue" charset="0"/>
                <a:ea typeface="ＭＳ Ｐゴシック" charset="0"/>
                <a:cs typeface="Helvetica Neue" charset="0"/>
                <a:sym typeface="Helvetica Neue" charset="0"/>
              </a:rPr>
              <a:t>Ops Level</a:t>
            </a:r>
            <a:endParaRPr lang="en-US" b="1" baseline="0" dirty="0">
              <a:solidFill>
                <a:schemeClr val="tx1"/>
              </a:solidFill>
              <a:latin typeface="Helvetica Neue" charset="0"/>
              <a:ea typeface="ＭＳ Ｐゴシック" charset="0"/>
              <a:cs typeface="Helvetica Neue" charset="0"/>
              <a:sym typeface="Helvetica Neue" charset="0"/>
            </a:endParaRP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Programmer’s View</a:t>
            </a:r>
            <a:endParaRPr lang="en-US" sz="2800" dirty="0"/>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smtClean="0"/>
              <a:t>programmer’s network control function f </a:t>
            </a:r>
            <a:r>
              <a:rPr lang="en-US" b="1" dirty="0"/>
              <a:t>is </a:t>
            </a:r>
            <a:r>
              <a:rPr lang="en-US" b="1" dirty="0">
                <a:solidFill>
                  <a:srgbClr val="D90B00"/>
                </a:solidFill>
              </a:rPr>
              <a:t>invoked on every packet </a:t>
            </a:r>
            <a:r>
              <a:rPr lang="en-US" b="1" dirty="0">
                <a:solidFill>
                  <a:srgbClr val="000000"/>
                </a:solidFill>
              </a:rPr>
              <a:t>entering the </a:t>
            </a:r>
            <a:r>
              <a:rPr lang="en-US" b="1" dirty="0" smtClean="0">
                <a:solidFill>
                  <a:srgbClr val="000000"/>
                </a:solidFill>
              </a:rPr>
              <a:t>network.</a:t>
            </a:r>
            <a:endParaRPr lang="en-US" dirty="0">
              <a:solidFill>
                <a:srgbClr val="000000"/>
              </a:solidFill>
            </a:endParaRPr>
          </a:p>
          <a:p>
            <a:r>
              <a:rPr lang="en-US" dirty="0" smtClean="0">
                <a:solidFill>
                  <a:srgbClr val="FF0000"/>
                </a:solidFill>
              </a:rPr>
              <a:t>f</a:t>
            </a:r>
            <a:r>
              <a:rPr lang="en-US" dirty="0" smtClean="0"/>
              <a:t> expressed in an </a:t>
            </a:r>
            <a:r>
              <a:rPr lang="en-US" b="1" dirty="0" smtClean="0">
                <a:solidFill>
                  <a:srgbClr val="FF0000"/>
                </a:solidFill>
              </a:rPr>
              <a:t>existing</a:t>
            </a:r>
            <a:r>
              <a:rPr lang="en-US" dirty="0" smtClean="0"/>
              <a:t>, </a:t>
            </a:r>
            <a:r>
              <a:rPr lang="en-US" b="1" dirty="0"/>
              <a:t>general purpose </a:t>
            </a:r>
            <a:r>
              <a:rPr lang="en-US" b="1" dirty="0" smtClean="0"/>
              <a:t>language (e.g., Java, Python), </a:t>
            </a:r>
            <a:r>
              <a:rPr lang="en-US" dirty="0" smtClean="0"/>
              <a:t>describing </a:t>
            </a:r>
            <a:r>
              <a:rPr lang="en-US" dirty="0"/>
              <a:t>how a packet should be routed, </a:t>
            </a:r>
            <a:r>
              <a:rPr lang="en-US" b="1" dirty="0">
                <a:solidFill>
                  <a:srgbClr val="D90B00"/>
                </a:solidFill>
              </a:rPr>
              <a:t>not</a:t>
            </a:r>
            <a:r>
              <a:rPr lang="en-US" dirty="0"/>
              <a:t> how </a:t>
            </a:r>
            <a:r>
              <a:rPr lang="en-US" dirty="0" smtClean="0"/>
              <a:t>data path flow tables are configured</a:t>
            </a:r>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grpSp>
        <p:nvGrpSpPr>
          <p:cNvPr id="6" name="Group 5"/>
          <p:cNvGrpSpPr/>
          <p:nvPr/>
        </p:nvGrpSpPr>
        <p:grpSpPr>
          <a:xfrm>
            <a:off x="1028898" y="5199749"/>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291666" y="4642553"/>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72666" y="4995331"/>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1015999"/>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Regular" charset="0"/>
                <a:cs typeface="Menlo Regular" charset="0"/>
                <a:sym typeface="Menlo Regular" charset="0"/>
              </a:rPr>
              <a: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smtClean="0">
                <a:latin typeface="Menlo Bold" charset="0"/>
                <a:cs typeface="Menlo Bold" charset="0"/>
                <a:sym typeface="Menlo Bold" charset="0"/>
              </a:rPr>
              <a:t>hostTable</a:t>
            </a:r>
            <a:r>
              <a:rPr lang="en-US" sz="1800" baseline="0" dirty="0" smtClean="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Route </a:t>
            </a:r>
            <a:r>
              <a:rPr lang="en-US" sz="1800" baseline="0" dirty="0" smtClean="0">
                <a:latin typeface="Menlo Regular" charset="0"/>
                <a:cs typeface="Menlo Regular" charset="0"/>
                <a:sym typeface="Menlo Regular" charset="0"/>
              </a:rPr>
              <a:t>path    = </a:t>
            </a:r>
            <a:r>
              <a:rPr lang="en-US" sz="1800" baseline="0" dirty="0" err="1" smtClean="0">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smtClean="0">
                <a:latin typeface="Menlo Regular" charset="0"/>
                <a:cs typeface="Menlo Regular" charset="0"/>
                <a:sym typeface="Menlo Regular" charset="0"/>
              </a:rPr>
              <a: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path</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isSensitive</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isSensitive</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 )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secureRoutingAlg</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p:txBody>
      </p:sp>
      <p:sp>
        <p:nvSpPr>
          <p:cNvPr id="5" name="Rectangle 4"/>
          <p:cNvSpPr/>
          <p:nvPr/>
        </p:nvSpPr>
        <p:spPr>
          <a:xfrm>
            <a:off x="1079112" y="5790424"/>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Challenge and Basic Idea</a:t>
            </a:r>
            <a:endParaRPr lang="en-US" sz="3600" dirty="0"/>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smtClean="0"/>
              <a:t>Challenge: How to derive </a:t>
            </a:r>
            <a:r>
              <a:rPr lang="en-US" sz="2800" dirty="0" err="1" smtClean="0"/>
              <a:t>datapath</a:t>
            </a:r>
            <a:r>
              <a:rPr lang="en-US" sz="2800" dirty="0" smtClean="0"/>
              <a:t> (flow-tables) from a </a:t>
            </a:r>
            <a:r>
              <a:rPr lang="en-US" sz="2800" dirty="0" err="1" smtClean="0"/>
              <a:t>datapath</a:t>
            </a:r>
            <a:r>
              <a:rPr lang="en-US" sz="2800" dirty="0" smtClean="0"/>
              <a:t>-oblivious controller function f?</a:t>
            </a:r>
          </a:p>
          <a:p>
            <a:endParaRPr lang="en-US" sz="2800" dirty="0"/>
          </a:p>
          <a:p>
            <a:r>
              <a:rPr lang="en-US" sz="2800" dirty="0" smtClean="0"/>
              <a:t>Basic idea of realizing Maple w/o a compiler: </a:t>
            </a:r>
          </a:p>
          <a:p>
            <a:pPr lvl="1"/>
            <a:r>
              <a:rPr lang="en-US" sz="2400" dirty="0" smtClean="0"/>
              <a:t>There are two representations of computation</a:t>
            </a:r>
          </a:p>
          <a:p>
            <a:pPr lvl="2"/>
            <a:r>
              <a:rPr lang="en-US" sz="2400" dirty="0" smtClean="0"/>
              <a:t>A sequence of instructions (</a:t>
            </a:r>
            <a:r>
              <a:rPr lang="en-US" sz="2400" dirty="0" err="1" smtClean="0"/>
              <a:t>whitebox</a:t>
            </a:r>
            <a:r>
              <a:rPr lang="en-US" sz="2400" dirty="0" smtClean="0"/>
              <a:t>)</a:t>
            </a:r>
          </a:p>
          <a:p>
            <a:pPr lvl="2"/>
            <a:r>
              <a:rPr lang="en-US" sz="2400" dirty="0" smtClean="0"/>
              <a:t>Memorization tables (</a:t>
            </a:r>
            <a:r>
              <a:rPr lang="en-US" sz="2400" dirty="0" err="1" smtClean="0"/>
              <a:t>blackbox</a:t>
            </a:r>
            <a:r>
              <a:rPr lang="en-US" sz="2400" dirty="0" smtClean="0"/>
              <a:t>)</a:t>
            </a:r>
          </a:p>
          <a:p>
            <a:pPr lvl="1"/>
            <a:r>
              <a:rPr lang="en-US" sz="2400" dirty="0" smtClean="0"/>
              <a:t>Although the decision function f does </a:t>
            </a:r>
            <a:r>
              <a:rPr lang="en-US" sz="2400" b="1" dirty="0" smtClean="0">
                <a:solidFill>
                  <a:srgbClr val="D90B00"/>
                </a:solidFill>
              </a:rPr>
              <a:t>not</a:t>
            </a:r>
            <a:r>
              <a:rPr lang="en-US" sz="2400" dirty="0" smtClean="0"/>
              <a:t> specify how flow </a:t>
            </a:r>
            <a:r>
              <a:rPr lang="en-US" sz="2400" dirty="0"/>
              <a:t>tables are </a:t>
            </a:r>
            <a:r>
              <a:rPr lang="en-US" sz="2400" dirty="0" smtClean="0"/>
              <a:t>configured, if for a given decision (e.g., drop), we know the dependency of the decision, we can construct the flow tables (aka, memorization tables).</a:t>
            </a:r>
            <a:endParaRPr lang="en-US" sz="2400"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61442" name="Rectangle 2"/>
          <p:cNvSpPr>
            <a:spLocks noGrp="1" noChangeArrowheads="1"/>
          </p:cNvSpPr>
          <p:nvPr>
            <p:ph type="body" idx="1"/>
          </p:nvPr>
        </p:nvSpPr>
        <p:spPr>
          <a:xfrm>
            <a:off x="125412" y="1176732"/>
            <a:ext cx="8304255" cy="4665267"/>
          </a:xfrm>
          <a:ln/>
        </p:spPr>
        <p:txBody>
          <a:bodyPr/>
          <a:lstStyle/>
          <a:p>
            <a:r>
              <a:rPr lang="en-US" sz="3600" dirty="0" smtClean="0"/>
              <a:t>Only requirement: Program f uses a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more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E46C0A"/>
                  </a:solidFill>
                  <a:latin typeface="Helvetica Neue" charset="0"/>
                  <a:cs typeface="Helvetica Neue" charset="0"/>
                  <a:sym typeface="Helvetica Neue" charset="0"/>
                </a:rPr>
                <a:t>universal</a:t>
              </a:r>
              <a:r>
                <a:rPr lang="en-US" sz="1900" baseline="0" dirty="0" smtClean="0">
                  <a:solidFill>
                    <a:srgbClr val="606060"/>
                  </a:solidFill>
                  <a:latin typeface="Helvetica Neue" charset="0"/>
                  <a:cs typeface="Helvetica Neue" charset="0"/>
                  <a:sym typeface="Helvetica Neue" charset="0"/>
                </a:rPr>
                <a:t> (general),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any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
        <p:nvSpPr>
          <p:cNvPr id="1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213450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marL="457200" lvl="1" indent="0">
              <a:buNone/>
            </a:pPr>
            <a:r>
              <a:rPr lang="en-US" sz="2400" b="1" dirty="0" smtClean="0"/>
              <a:t>    T</a:t>
            </a:r>
            <a:r>
              <a:rPr lang="en-US" sz="2400" dirty="0" smtClean="0"/>
              <a:t> node: assertion on packet attributes</a:t>
            </a:r>
          </a:p>
          <a:p>
            <a:pPr marL="457200" lvl="1" indent="0">
              <a:buNone/>
            </a:pPr>
            <a:r>
              <a:rPr lang="en-US" sz="2400" b="1" dirty="0" smtClean="0"/>
              <a:t>    V</a:t>
            </a:r>
            <a:r>
              <a:rPr lang="en-US" sz="2400" dirty="0" smtClean="0"/>
              <a:t> node: multi-way branching on a packet   </a:t>
            </a:r>
            <a:br>
              <a:rPr lang="en-US" sz="2400" dirty="0" smtClean="0"/>
            </a:br>
            <a:r>
              <a:rPr lang="en-US" sz="2400" dirty="0" smtClean="0"/>
              <a:t>    attribute</a:t>
            </a:r>
          </a:p>
          <a:p>
            <a:pPr marL="457200" lvl="1" indent="0">
              <a:buNone/>
            </a:pPr>
            <a:r>
              <a:rPr lang="en-US" sz="2400" b="1" dirty="0" smtClean="0"/>
              <a:t>    L</a:t>
            </a:r>
            <a:r>
              <a:rPr lang="en-US" sz="2400" dirty="0" smtClean="0"/>
              <a:t> node: leaf node labeled w/ action</a:t>
            </a:r>
          </a:p>
          <a:p>
            <a:pPr marL="457200" lvl="1" indent="0">
              <a:buNone/>
            </a:pPr>
            <a:r>
              <a:rPr lang="en-US" sz="2400" b="1" dirty="0" smtClean="0"/>
              <a:t>    ?</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27" name="Line 22"/>
          <p:cNvSpPr>
            <a:spLocks noChangeShapeType="1"/>
          </p:cNvSpPr>
          <p:nvPr/>
        </p:nvSpPr>
        <p:spPr bwMode="auto">
          <a:xfrm rot="10800000" flipH="1">
            <a:off x="5588000"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2130778"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
        <p:nvSpPr>
          <p:cNvPr id="40"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43"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256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2"/>
            <a:r>
              <a:rPr lang="en-US" dirty="0" smtClean="0"/>
              <a:t>Basics</a:t>
            </a:r>
          </a:p>
          <a:p>
            <a:pPr lvl="2"/>
            <a:r>
              <a:rPr lang="en-US" dirty="0" smtClean="0"/>
              <a:t>Some important details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272893322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Programming Model: How Does Maple Support Composition?</a:t>
            </a:r>
            <a:endParaRPr lang="en-US" sz="2400" dirty="0"/>
          </a:p>
        </p:txBody>
      </p:sp>
      <p:sp>
        <p:nvSpPr>
          <p:cNvPr id="7" name="Content Placeholder 6"/>
          <p:cNvSpPr>
            <a:spLocks noGrp="1"/>
          </p:cNvSpPr>
          <p:nvPr>
            <p:ph idx="1"/>
          </p:nvPr>
        </p:nvSpPr>
        <p:spPr>
          <a:xfrm>
            <a:off x="125413" y="990600"/>
            <a:ext cx="8891588" cy="5334000"/>
          </a:xfrm>
        </p:spPr>
        <p:txBody>
          <a:bodyPr/>
          <a:lstStyle/>
          <a:p>
            <a:r>
              <a:rPr lang="en-US" sz="2800" dirty="0" smtClean="0"/>
              <a:t>Problem: a complete function f may need to handle a large set of different types of packets to be complete, but a programmer may want to customize only a particular type (e.g., TCP over ipv6)</a:t>
            </a:r>
            <a:endParaRPr lang="en-US" sz="2800" dirty="0"/>
          </a:p>
        </p:txBody>
      </p:sp>
      <p:sp>
        <p:nvSpPr>
          <p:cNvPr id="8" name="Rectangle 2"/>
          <p:cNvSpPr>
            <a:spLocks/>
          </p:cNvSpPr>
          <p:nvPr/>
        </p:nvSpPr>
        <p:spPr bwMode="auto">
          <a:xfrm>
            <a:off x="547502"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Route</a:t>
            </a:r>
            <a:r>
              <a:rPr lang="en-US" sz="1600" baseline="0" dirty="0" smtClean="0">
                <a:latin typeface="Menlo Regular" charset="0"/>
                <a:cs typeface="Menlo Regular" charset="0"/>
                <a:sym typeface="Menlo Regular" charset="0"/>
              </a:rPr>
              <a:t> f(</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a:latin typeface="Menlo Bold" charset="0"/>
                <a:cs typeface="Menlo Bold" charset="0"/>
                <a:sym typeface="Menlo Bold" charset="0"/>
              </a:rPr>
              <a:t>p.ethType</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a:latin typeface="Menlo Bold" charset="0"/>
                <a:cs typeface="Menlo Bold" charset="0"/>
                <a:sym typeface="Menlo Bold" charset="0"/>
              </a:rPr>
              <a:t>p.ipType</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r>
              <a:rPr lang="en-US" sz="1600" baseline="0" dirty="0" smtClean="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srgbClr val="FF0000"/>
                </a:solidFill>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else if</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smtClean="0">
                <a:latin typeface="Menlo Regular" charset="0"/>
                <a:cs typeface="Menlo Regular" charset="0"/>
                <a:sym typeface="Menlo Regular" charset="0"/>
              </a:rPr>
              <a:t>))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return</a:t>
            </a:r>
            <a:r>
              <a:rPr lang="en-US" sz="1600" baseline="0" dirty="0" smtClean="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arpf</a:t>
            </a:r>
            <a:r>
              <a:rPr lang="en-US" sz="1600" baseline="0" dirty="0" smtClean="0">
                <a:latin typeface="Menlo Regular" charset="0"/>
                <a:cs typeface="Menlo Regular" charset="0"/>
                <a:sym typeface="Menlo Regular" charset="0"/>
              </a:rPr>
              <a: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else if </a:t>
            </a:r>
            <a:r>
              <a:rPr lang="en-US" sz="1600" baseline="0" dirty="0" smtClean="0">
                <a:latin typeface="Menlo Regular" charset="0"/>
                <a:cs typeface="Menlo Regular" charset="0"/>
                <a:sym typeface="Menlo Regular" charset="0"/>
              </a:rPr>
              <a:t>(</a:t>
            </a:r>
            <a:r>
              <a:rPr lang="en-US" sz="1600" baseline="0" dirty="0" err="1">
                <a:latin typeface="Menlo Bold" charset="0"/>
                <a:cs typeface="Menlo Bold" charset="0"/>
                <a:sym typeface="Menlo Bold" charset="0"/>
              </a:rPr>
              <a:t>p.ethType</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return</a:t>
            </a:r>
            <a:r>
              <a:rPr lang="en-US" sz="1600" baseline="0" dirty="0" smtClean="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ipv4f</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srgbClr val="FF0000"/>
                </a:solidFill>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else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a:latin typeface="Menlo Bold" charset="0"/>
                <a:cs typeface="Menlo Bold" charset="0"/>
                <a:sym typeface="Menlo Bold" charset="0"/>
              </a:rPr>
              <a:t>p.ethType</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IPv6</a:t>
            </a:r>
            <a:r>
              <a:rPr lang="en-US" sz="1600" baseline="0" dirty="0" smtClean="0">
                <a:latin typeface="Menlo Regular" charset="0"/>
                <a:cs typeface="Menlo Regular" charset="0"/>
                <a:sym typeface="Menlo Regular" charset="0"/>
              </a:rPr>
              <a:t>))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return</a:t>
            </a:r>
            <a:r>
              <a:rPr lang="en-US" sz="1600" baseline="0" dirty="0" smtClean="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 else </a:t>
            </a:r>
            <a:br>
              <a:rPr lang="en-US" sz="1600" baseline="0" dirty="0" smtClean="0">
                <a:solidFill>
                  <a:srgbClr val="B21889"/>
                </a:solidFill>
                <a:latin typeface="Menlo Regular" charset="0"/>
                <a:cs typeface="Menlo Regular" charset="0"/>
                <a:sym typeface="Menlo Regular" charset="0"/>
              </a:rPr>
            </a:br>
            <a:r>
              <a:rPr lang="en-US" sz="1600" baseline="0" dirty="0" smtClean="0">
                <a:solidFill>
                  <a:srgbClr val="B21889"/>
                </a:solidFill>
                <a:latin typeface="Menlo Regular" charset="0"/>
                <a:cs typeface="Menlo Regular" charset="0"/>
                <a:sym typeface="Menlo Regular" charset="0"/>
              </a:rPr>
              <a:t>    return </a:t>
            </a:r>
            <a:r>
              <a:rPr lang="en-US" sz="1600" baseline="0" dirty="0" smtClean="0">
                <a:latin typeface="Menlo Regular" charset="0"/>
                <a:cs typeface="Menlo Regular" charset="0"/>
                <a:sym typeface="Menlo Regular" charset="0"/>
              </a:rPr>
              <a:t>drop;</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p:txBody>
      </p:sp>
      <p:sp>
        <p:nvSpPr>
          <p:cNvPr id="9" name="Right Arrow 8"/>
          <p:cNvSpPr/>
          <p:nvPr/>
        </p:nvSpPr>
        <p:spPr bwMode="auto">
          <a:xfrm>
            <a:off x="4403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4905013" y="3397956"/>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Route</a:t>
            </a:r>
            <a:r>
              <a:rPr lang="en-US" sz="1800" baseline="0" dirty="0" smtClean="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smtClean="0">
                <a:solidFill>
                  <a:srgbClr val="FFFFFF"/>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if </a:t>
            </a:r>
            <a:r>
              <a:rPr lang="en-US" sz="1800" baseline="0" dirty="0" smtClean="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a:latin typeface="Menlo Bold" charset="0"/>
                <a:cs typeface="Menlo Bold" charset="0"/>
                <a:sym typeface="Menlo Bold" charset="0"/>
              </a:rPr>
              <a:t>p.ipType</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TCP</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solidFill>
                  <a:srgbClr val="FF0000"/>
                </a:solidFill>
                <a:latin typeface="Menlo Regular" charset="0"/>
                <a:cs typeface="Menlo Regular" charset="0"/>
                <a:sym typeface="Menlo Regular" charset="0"/>
              </a:rPr>
              <a:t>my_tcp_</a:t>
            </a:r>
            <a:r>
              <a:rPr lang="en-US" sz="1800" baseline="0" dirty="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r>
              <a:rPr lang="en-US" sz="1800" baseline="0" dirty="0" smtClean="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smtClean="0">
                <a:solidFill>
                  <a:srgbClr val="FFFFFF"/>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B21889"/>
                </a:solidFill>
                <a:latin typeface="Menlo Regular" charset="0"/>
                <a:cs typeface="Menlo Regular" charset="0"/>
                <a:sym typeface="Menlo Regular" charset="0"/>
              </a:rPr>
              <a:t>    return</a:t>
            </a:r>
            <a:r>
              <a:rPr lang="en-US" sz="1800" baseline="0" dirty="0" smtClean="0">
                <a:latin typeface="Menlo Regular" charset="0"/>
                <a:cs typeface="Menlo Regular" charset="0"/>
                <a:sym typeface="Menlo Regular" charset="0"/>
              </a:rPr>
              <a:t> </a:t>
            </a:r>
            <a:r>
              <a:rPr lang="en-US" sz="1800" baseline="0" dirty="0" smtClean="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Tree>
    <p:extLst>
      <p:ext uri="{BB962C8B-B14F-4D97-AF65-F5344CB8AC3E}">
        <p14:creationId xmlns:p14="http://schemas.microsoft.com/office/powerpoint/2010/main" val="870597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Implementing Composition is Easy</a:t>
            </a:r>
            <a:endParaRPr lang="en-US" sz="3200" dirty="0"/>
          </a:p>
        </p:txBody>
      </p:sp>
      <p:sp>
        <p:nvSpPr>
          <p:cNvPr id="5" name="Rectangle 2"/>
          <p:cNvSpPr>
            <a:spLocks/>
          </p:cNvSpPr>
          <p:nvPr/>
        </p:nvSpPr>
        <p:spPr bwMode="auto">
          <a:xfrm>
            <a:off x="4385723" y="1566332"/>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class </a:t>
            </a:r>
            <a:r>
              <a:rPr lang="en-US" sz="1800" baseline="0" dirty="0" err="1" smtClean="0">
                <a:latin typeface="Menlo Regular" charset="0"/>
                <a:cs typeface="Menlo Regular" charset="0"/>
                <a:sym typeface="Menlo Regular" charset="0"/>
              </a:rPr>
              <a:t>MapleCore</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MapleApp</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mApps</a:t>
            </a: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void </a:t>
            </a:r>
            <a:r>
              <a:rPr lang="en-US" sz="1800" baseline="0" dirty="0" err="1" smtClean="0">
                <a:latin typeface="Menlo Regular" charset="0"/>
                <a:cs typeface="Menlo Regular" charset="0"/>
                <a:sym typeface="Menlo Regular" charset="0"/>
              </a:rPr>
              <a:t>init</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 read from </a:t>
            </a:r>
            <a:r>
              <a:rPr lang="en-US" sz="1800" baseline="0" dirty="0" err="1" smtClean="0">
                <a:latin typeface="Menlo Regular" charset="0"/>
                <a:cs typeface="Menlo Regular" charset="0"/>
                <a:sym typeface="Menlo Regular" charset="0"/>
              </a:rPr>
              <a:t>config</a:t>
            </a:r>
            <a:r>
              <a:rPr lang="en-US" sz="1800" baseline="0" dirty="0" smtClean="0">
                <a:latin typeface="Menlo Regular" charset="0"/>
                <a:cs typeface="Menlo Regular" charset="0"/>
                <a:sym typeface="Menlo Regular" charset="0"/>
              </a:rPr>
              <a:t> a list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 of </a:t>
            </a:r>
            <a:r>
              <a:rPr lang="en-US" sz="1800" baseline="0" dirty="0" err="1" smtClean="0">
                <a:latin typeface="Menlo Regular" charset="0"/>
                <a:cs typeface="Menlo Regular" charset="0"/>
                <a:sym typeface="Menlo Regular" charset="0"/>
              </a:rPr>
              <a:t>MapleApp</a:t>
            </a:r>
            <a:r>
              <a:rPr lang="en-US" sz="1800" baseline="0" dirty="0" smtClean="0">
                <a:latin typeface="Menlo Regular" charset="0"/>
                <a:cs typeface="Menlo Regular" charset="0"/>
                <a:sym typeface="Menlo Regular" charset="0"/>
              </a:rPr>
              <a:t> objects to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 be loaded</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Route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p)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for (</a:t>
            </a:r>
            <a:r>
              <a:rPr lang="en-US" sz="1800" baseline="0" dirty="0" err="1" smtClean="0">
                <a:latin typeface="Menlo Regular" charset="0"/>
                <a:cs typeface="Menlo Regular" charset="0"/>
                <a:sym typeface="Menlo Regular" charset="0"/>
              </a:rPr>
              <a:t>MapleApp</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mApps</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route =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if (route != PASS)</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return route;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 handle default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p:txBody>
      </p:sp>
      <p:sp>
        <p:nvSpPr>
          <p:cNvPr id="8" name="Rectangle 2"/>
          <p:cNvSpPr>
            <a:spLocks/>
          </p:cNvSpPr>
          <p:nvPr/>
        </p:nvSpPr>
        <p:spPr bwMode="auto">
          <a:xfrm>
            <a:off x="206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MapleApp1 extends </a:t>
            </a:r>
            <a:r>
              <a:rPr lang="en-US" sz="1800" baseline="0" dirty="0" err="1" smtClean="0">
                <a:latin typeface="Menlo Bold" charset="0"/>
                <a:cs typeface="Menlo Bold" charset="0"/>
                <a:sym typeface="Menlo Bold" charset="0"/>
              </a:rPr>
              <a:t>MapleApp</a:t>
            </a:r>
            <a:r>
              <a:rPr lang="en-US" sz="1800" baseline="0" dirty="0" smtClean="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is-IS" sz="1800" baseline="0" dirty="0" smtClean="0">
                <a:latin typeface="Menlo Bold" charset="0"/>
                <a:cs typeface="Menlo Bold" charset="0"/>
                <a:sym typeface="Menlo Bold" charset="0"/>
              </a:rPr>
              <a:t>…</a:t>
            </a:r>
            <a:r>
              <a:rPr lang="en-US" sz="1800" baseline="0" dirty="0" smtClean="0">
                <a:latin typeface="Menlo Bold" charset="0"/>
                <a:cs typeface="Menlo Bold" charset="0"/>
                <a:sym typeface="Menlo Bold" charset="0"/>
              </a:rPr>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smtClean="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MapleApp2 </a:t>
            </a:r>
            <a:r>
              <a:rPr lang="en-US" sz="1800" baseline="0" dirty="0">
                <a:latin typeface="Menlo Bold" charset="0"/>
                <a:cs typeface="Menlo Bold" charset="0"/>
                <a:sym typeface="Menlo Bold" charset="0"/>
              </a:rPr>
              <a:t>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is-IS" sz="1800" baseline="0" dirty="0" smtClean="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smtClean="0">
                <a:latin typeface="Menlo Bold" charset="0"/>
                <a:cs typeface="Menlo Bold" charset="0"/>
                <a:sym typeface="Menlo Bold" charset="0"/>
              </a:rPr>
              <a:t>}</a:t>
            </a:r>
            <a:endParaRPr lang="en-US" sz="1800" baseline="0" dirty="0">
              <a:latin typeface="Menlo Bold" charset="0"/>
              <a:cs typeface="Menlo Bold" charset="0"/>
              <a:sym typeface="Menlo Bold" charset="0"/>
            </a:endParaRPr>
          </a:p>
        </p:txBody>
      </p:sp>
    </p:spTree>
    <p:extLst>
      <p:ext uri="{BB962C8B-B14F-4D97-AF65-F5344CB8AC3E}">
        <p14:creationId xmlns:p14="http://schemas.microsoft.com/office/powerpoint/2010/main" val="31550324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2800" dirty="0" smtClean="0"/>
              <a:t>Problem: How to Handle User Inefficiency, such as Redundant Trace?</a:t>
            </a:r>
            <a:endParaRPr lang="en-US" sz="28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
        <p:nvSpPr>
          <p:cNvPr id="9" name="Slide Number Placeholder 6"/>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5472254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a:t>
            </a:r>
            <a:r>
              <a:rPr lang="en-US" sz="2800" dirty="0" smtClean="0"/>
              <a:t>In</a:t>
            </a:r>
            <a:r>
              <a:rPr lang="en-US" sz="2800" dirty="0"/>
              <a:t>-order </a:t>
            </a:r>
            <a:r>
              <a:rPr lang="en-US" sz="2800" dirty="0" smtClean="0"/>
              <a:t>Traversal </a:t>
            </a:r>
            <a:br>
              <a:rPr lang="en-US" sz="2800" dirty="0" smtClean="0"/>
            </a:br>
            <a:r>
              <a:rPr lang="en-US" sz="2800" dirty="0" smtClean="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41111" y="1128888"/>
            <a:ext cx="4628444" cy="3994609"/>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
        <p:nvSpPr>
          <p:cNvPr id="3" name="Left Brace 2"/>
          <p:cNvSpPr/>
          <p:nvPr/>
        </p:nvSpPr>
        <p:spPr bwMode="auto">
          <a:xfrm>
            <a:off x="4854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2903687" y="5009500"/>
            <a:ext cx="1921019" cy="1200328"/>
          </a:xfrm>
          <a:prstGeom prst="rect">
            <a:avLst/>
          </a:prstGeom>
        </p:spPr>
        <p:txBody>
          <a:bodyPr wrap="none">
            <a:spAutoFit/>
          </a:bodyPr>
          <a:lstStyle/>
          <a:p>
            <a:pPr algn="r"/>
            <a:r>
              <a:rPr lang="en-US" kern="0" baseline="0" dirty="0" smtClean="0">
                <a:solidFill>
                  <a:prstClr val="black"/>
                </a:solidFill>
                <a:latin typeface="Calibri"/>
                <a:ea typeface="+mn-ea"/>
                <a:cs typeface="+mn-cs"/>
              </a:rPr>
              <a:t>disjoint, </a:t>
            </a:r>
            <a:br>
              <a:rPr lang="en-US" kern="0" baseline="0" dirty="0" smtClean="0">
                <a:solidFill>
                  <a:prstClr val="black"/>
                </a:solidFill>
                <a:latin typeface="Calibri"/>
                <a:ea typeface="+mn-ea"/>
                <a:cs typeface="+mn-cs"/>
              </a:rPr>
            </a:br>
            <a:r>
              <a:rPr lang="en-US" kern="0" baseline="0" dirty="0" smtClean="0">
                <a:solidFill>
                  <a:prstClr val="black"/>
                </a:solidFill>
                <a:latin typeface="Calibri"/>
                <a:ea typeface="+mn-ea"/>
                <a:cs typeface="+mn-cs"/>
              </a:rPr>
              <a:t>could use </a:t>
            </a:r>
            <a:br>
              <a:rPr lang="en-US" kern="0" baseline="0" dirty="0" smtClean="0">
                <a:solidFill>
                  <a:prstClr val="black"/>
                </a:solidFill>
                <a:latin typeface="Calibri"/>
                <a:ea typeface="+mn-ea"/>
                <a:cs typeface="+mn-cs"/>
              </a:rPr>
            </a:br>
            <a:r>
              <a:rPr lang="en-US" kern="0" baseline="0" dirty="0" smtClean="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5195711" y="1199444"/>
            <a:ext cx="3948289" cy="4866673"/>
          </a:xfrm>
          <a:prstGeom prst="rect">
            <a:avLst/>
          </a:prstGeom>
        </p:spPr>
      </p:pic>
      <p:sp>
        <p:nvSpPr>
          <p:cNvPr id="8" name="Rectangle 7"/>
          <p:cNvSpPr/>
          <p:nvPr/>
        </p:nvSpPr>
        <p:spPr bwMode="auto">
          <a:xfrm>
            <a:off x="3443267"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2779889"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5218445"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46990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5" grpId="1"/>
      <p:bldP spid="8" grpId="0"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Solution: 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smtClean="0"/>
              <a:t>Access Control Lists (ACLs) </a:t>
            </a:r>
            <a:r>
              <a:rPr lang="en-US" sz="2800" dirty="0"/>
              <a:t>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05265" y="1296230"/>
            <a:ext cx="1838735" cy="1112931"/>
            <a:chOff x="7096224" y="1282126"/>
            <a:chExt cx="1838735" cy="1112931"/>
          </a:xfrm>
          <a:solidFill>
            <a:schemeClr val="accent5">
              <a:lumMod val="60000"/>
              <a:lumOff val="40000"/>
            </a:schemeClr>
          </a:solidFill>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6544"/>
                <a:gd name="adj2" fmla="val -4531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smtClean="0"/>
              <a:t>Anatomy of a Network Control Function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4" name="Rounded Rectangular Callout 13"/>
          <p:cNvSpPr/>
          <p:nvPr/>
        </p:nvSpPr>
        <p:spPr bwMode="auto">
          <a:xfrm>
            <a:off x="1319665" y="5937528"/>
            <a:ext cx="2983634" cy="920472"/>
          </a:xfrm>
          <a:prstGeom prst="wedgeRoundRectCallout">
            <a:avLst>
              <a:gd name="adj1" fmla="val 6904"/>
              <a:gd name="adj2" fmla="val -330392"/>
              <a:gd name="adj3" fmla="val 16667"/>
            </a:avLst>
          </a:prstGeom>
          <a:solidFill>
            <a:srgbClr val="E46C0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7001875" y="3935545"/>
            <a:ext cx="2142125" cy="692080"/>
          </a:xfrm>
          <a:prstGeom prst="wedgeRoundRectCallout">
            <a:avLst>
              <a:gd name="adj1" fmla="val -99549"/>
              <a:gd name="adj2" fmla="val -351255"/>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a:solidFill>
            <a:schemeClr val="accent5">
              <a:lumMod val="60000"/>
              <a:lumOff val="40000"/>
            </a:schemeClr>
          </a:solidFill>
        </p:grpSpPr>
        <p:sp>
          <p:nvSpPr>
            <p:cNvPr id="24" name="Rounded Rectangular Callout 23"/>
            <p:cNvSpPr/>
            <p:nvPr/>
          </p:nvSpPr>
          <p:spPr bwMode="auto">
            <a:xfrm>
              <a:off x="4736029" y="5519792"/>
              <a:ext cx="1912100" cy="735408"/>
            </a:xfrm>
            <a:prstGeom prst="wedgeRoundRectCallout">
              <a:avLst>
                <a:gd name="adj1" fmla="val -82130"/>
                <a:gd name="adj2" fmla="val -338621"/>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33052"/>
                <a:gd name="adj2" fmla="val -131032"/>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a:latin typeface="Menlo Regular" charset="0"/>
                  <a:cs typeface="Menlo Regular" charset="0"/>
                  <a:sym typeface="Menlo Regular" charset="0"/>
                </a:rPr>
                <a:t>f</a:t>
              </a:r>
              <a:r>
                <a:rPr lang="en-US" sz="1400" baseline="0" dirty="0" smtClean="0">
                  <a:latin typeface="Menlo Regular" charset="0"/>
                  <a:cs typeface="Menlo Regular" charset="0"/>
                  <a:sym typeface="Menlo Regular" charset="0"/>
                </a:rPr>
                <a:t>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276662"/>
            <a:ext cx="3143311" cy="737400"/>
            <a:chOff x="3826361" y="2276662"/>
            <a:chExt cx="3143311" cy="737400"/>
          </a:xfrm>
          <a:solidFill>
            <a:schemeClr val="accent6">
              <a:lumMod val="75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states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4209478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A general AP is a general function of the form:</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a:solidFill>
                <a:schemeClr val="bg2"/>
              </a:solidFill>
            </a:endParaRPr>
          </a:p>
        </p:txBody>
      </p:sp>
      <p:grpSp>
        <p:nvGrpSpPr>
          <p:cNvPr id="8" name="Group 7"/>
          <p:cNvGrpSpPr/>
          <p:nvPr/>
        </p:nvGrpSpPr>
        <p:grpSpPr>
          <a:xfrm>
            <a:off x="758721" y="1688838"/>
            <a:ext cx="8052806" cy="584776"/>
            <a:chOff x="1083274" y="1688838"/>
            <a:chExt cx="8052806" cy="584776"/>
          </a:xfrm>
        </p:grpSpPr>
        <p:sp>
          <p:nvSpPr>
            <p:cNvPr id="6" name="Rectangle 5"/>
            <p:cNvSpPr/>
            <p:nvPr/>
          </p:nvSpPr>
          <p:spPr>
            <a:xfrm>
              <a:off x="1083274" y="1688838"/>
              <a:ext cx="8052806"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 act)</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9" name="Rounded Rectangular Callout 8"/>
          <p:cNvSpPr/>
          <p:nvPr/>
        </p:nvSpPr>
        <p:spPr bwMode="auto">
          <a:xfrm>
            <a:off x="627552" y="2991556"/>
            <a:ext cx="1870114" cy="1655964"/>
          </a:xfrm>
          <a:prstGeom prst="wedgeRoundRectCallout">
            <a:avLst>
              <a:gd name="adj1" fmla="val 75861"/>
              <a:gd name="adj2" fmla="val -10296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a:t>When state changes, decision may change too.</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ounded Rectangular Callout 9"/>
          <p:cNvSpPr/>
          <p:nvPr/>
        </p:nvSpPr>
        <p:spPr bwMode="auto">
          <a:xfrm>
            <a:off x="4176889" y="2946401"/>
            <a:ext cx="4543777" cy="1655964"/>
          </a:xfrm>
          <a:prstGeom prst="wedgeRoundRectCallout">
            <a:avLst>
              <a:gd name="adj1" fmla="val 24619"/>
              <a:gd name="adj2" fmla="val -935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aseline="0" dirty="0"/>
              <a:t>If f() takes non-switch-implementable actions (e.g., causes state changes, sends packets), the packet should be punted back to the controller.</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(a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313799" cy="2310709"/>
          </a:xfrm>
        </p:spPr>
        <p:txBody>
          <a:bodyPr/>
          <a:lstStyle/>
          <a:p>
            <a:pPr marL="0" indent="0">
              <a:buNone/>
            </a:pPr>
            <a:r>
              <a:rPr lang="en-US" sz="3600" dirty="0" smtClean="0"/>
              <a:t>Can we introduce simple mechanisms so that we can achieve efficient (e.g., incremental) updates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Maple Mechanism</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Control program f uses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59</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60</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61</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62</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63</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Tradeoffs Between Tracking Overhead and Precision</a:t>
            </a:r>
            <a:endParaRPr lang="en-US" sz="28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0886" y="2500490"/>
            <a:ext cx="917223" cy="386762"/>
          </a:xfrm>
          <a:prstGeom prst="rect">
            <a:avLst/>
          </a:prstGeom>
        </p:spPr>
      </p:pic>
      <p:cxnSp>
        <p:nvCxnSpPr>
          <p:cNvPr id="8" name="Straight Connector 7"/>
          <p:cNvCxnSpPr>
            <a:stCxn id="19" idx="1"/>
            <a:endCxn id="7" idx="0"/>
          </p:cNvCxnSpPr>
          <p:nvPr/>
        </p:nvCxnSpPr>
        <p:spPr>
          <a:xfrm flipH="1">
            <a:off x="6159498" y="1522333"/>
            <a:ext cx="509413" cy="978157"/>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5">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68911" y="1171223"/>
            <a:ext cx="457200" cy="702219"/>
          </a:xfrm>
          <a:prstGeom prst="rect">
            <a:avLst/>
          </a:prstGeom>
        </p:spPr>
      </p:pic>
      <p:pic>
        <p:nvPicPr>
          <p:cNvPr id="20" name="Picture 19"/>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6">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06820" y="3973689"/>
            <a:ext cx="457200" cy="702219"/>
          </a:xfrm>
          <a:prstGeom prst="rect">
            <a:avLst/>
          </a:prstGeom>
        </p:spPr>
      </p:pic>
      <p:cxnSp>
        <p:nvCxnSpPr>
          <p:cNvPr id="30" name="Straight Connector 29"/>
          <p:cNvCxnSpPr>
            <a:stCxn id="7" idx="2"/>
            <a:endCxn id="20" idx="0"/>
          </p:cNvCxnSpPr>
          <p:nvPr/>
        </p:nvCxnSpPr>
        <p:spPr>
          <a:xfrm>
            <a:off x="6159498" y="2887252"/>
            <a:ext cx="675922" cy="1086437"/>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007907" y="3268724"/>
            <a:ext cx="1574394" cy="369332"/>
          </a:xfrm>
          <a:prstGeom prst="rect">
            <a:avLst/>
          </a:prstGeom>
        </p:spPr>
        <p:txBody>
          <a:bodyPr wrap="none">
            <a:spAutoFit/>
          </a:bodyPr>
          <a:lstStyle/>
          <a:p>
            <a:r>
              <a:rPr lang="nl-NL" sz="1800" baseline="0" dirty="0" smtClean="0">
                <a:latin typeface="Menlo Regular"/>
                <a:cs typeface="Menlo Regular"/>
              </a:rPr>
              <a:t>link[3]: 1</a:t>
            </a:r>
            <a:endParaRPr lang="en-US" sz="1800" dirty="0"/>
          </a:p>
        </p:txBody>
      </p:sp>
      <p:sp>
        <p:nvSpPr>
          <p:cNvPr id="33" name="Rectangle 32"/>
          <p:cNvSpPr/>
          <p:nvPr/>
        </p:nvSpPr>
        <p:spPr>
          <a:xfrm>
            <a:off x="4934533" y="1741901"/>
            <a:ext cx="1574394" cy="369332"/>
          </a:xfrm>
          <a:prstGeom prst="rect">
            <a:avLst/>
          </a:prstGeom>
        </p:spPr>
        <p:txBody>
          <a:bodyPr wrap="none">
            <a:spAutoFit/>
          </a:bodyPr>
          <a:lstStyle/>
          <a:p>
            <a:r>
              <a:rPr lang="nl-NL" sz="1800" baseline="0" dirty="0" smtClean="0">
                <a:latin typeface="Menlo Regular"/>
                <a:cs typeface="Menlo Regular"/>
              </a:rPr>
              <a:t>link[1]: 1</a:t>
            </a:r>
            <a:endParaRPr lang="en-US" sz="1800"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74841" y="2525890"/>
            <a:ext cx="917223" cy="386762"/>
          </a:xfrm>
          <a:prstGeom prst="rect">
            <a:avLst/>
          </a:prstGeom>
        </p:spPr>
      </p:pic>
      <p:cxnSp>
        <p:nvCxnSpPr>
          <p:cNvPr id="37" name="Straight Connector 36"/>
          <p:cNvCxnSpPr>
            <a:stCxn id="19" idx="3"/>
            <a:endCxn id="34" idx="0"/>
          </p:cNvCxnSpPr>
          <p:nvPr/>
        </p:nvCxnSpPr>
        <p:spPr>
          <a:xfrm>
            <a:off x="7126111" y="1522333"/>
            <a:ext cx="907342" cy="10035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4" idx="2"/>
            <a:endCxn id="20" idx="0"/>
          </p:cNvCxnSpPr>
          <p:nvPr/>
        </p:nvCxnSpPr>
        <p:spPr>
          <a:xfrm flipH="1">
            <a:off x="6835420" y="2912652"/>
            <a:ext cx="1198033" cy="1061037"/>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514041" y="1654411"/>
            <a:ext cx="1582484" cy="369332"/>
          </a:xfrm>
          <a:prstGeom prst="rect">
            <a:avLst/>
          </a:prstGeom>
        </p:spPr>
        <p:txBody>
          <a:bodyPr wrap="none">
            <a:spAutoFit/>
          </a:bodyPr>
          <a:lstStyle/>
          <a:p>
            <a:r>
              <a:rPr lang="nl-NL" sz="1800" baseline="0" dirty="0" smtClean="0">
                <a:latin typeface="Menlo Regular"/>
                <a:cs typeface="Menlo Regular"/>
              </a:rPr>
              <a:t>link[2]: 2</a:t>
            </a:r>
            <a:endParaRPr lang="en-US" sz="1800" dirty="0"/>
          </a:p>
        </p:txBody>
      </p:sp>
      <p:sp>
        <p:nvSpPr>
          <p:cNvPr id="44" name="Rectangle 43"/>
          <p:cNvSpPr/>
          <p:nvPr/>
        </p:nvSpPr>
        <p:spPr>
          <a:xfrm>
            <a:off x="7412441" y="3359034"/>
            <a:ext cx="1582484" cy="369332"/>
          </a:xfrm>
          <a:prstGeom prst="rect">
            <a:avLst/>
          </a:prstGeom>
        </p:spPr>
        <p:txBody>
          <a:bodyPr wrap="none">
            <a:spAutoFit/>
          </a:bodyPr>
          <a:lstStyle/>
          <a:p>
            <a:r>
              <a:rPr lang="nl-NL" sz="1800" baseline="0" dirty="0" smtClean="0">
                <a:latin typeface="Menlo Regular"/>
                <a:cs typeface="Menlo Regular"/>
              </a:rPr>
              <a:t>link[4]: 2</a:t>
            </a:r>
            <a:endParaRPr lang="en-US" sz="1800" dirty="0"/>
          </a:p>
        </p:txBody>
      </p:sp>
      <p:sp>
        <p:nvSpPr>
          <p:cNvPr id="69" name="Rectangle 68"/>
          <p:cNvSpPr/>
          <p:nvPr/>
        </p:nvSpPr>
        <p:spPr>
          <a:xfrm>
            <a:off x="6554485" y="835967"/>
            <a:ext cx="1018503" cy="369332"/>
          </a:xfrm>
          <a:prstGeom prst="rect">
            <a:avLst/>
          </a:prstGeom>
        </p:spPr>
        <p:txBody>
          <a:bodyPr wrap="none">
            <a:spAutoFit/>
          </a:bodyPr>
          <a:lstStyle/>
          <a:p>
            <a:r>
              <a:rPr lang="nl-NL" sz="1800" baseline="0" dirty="0" smtClean="0">
                <a:latin typeface="Menlo Regular"/>
                <a:cs typeface="Menlo Regular"/>
              </a:rPr>
              <a:t>host 1</a:t>
            </a:r>
            <a:endParaRPr lang="en-US" sz="1800" dirty="0"/>
          </a:p>
        </p:txBody>
      </p:sp>
      <p:sp>
        <p:nvSpPr>
          <p:cNvPr id="70" name="Rectangle 69"/>
          <p:cNvSpPr/>
          <p:nvPr/>
        </p:nvSpPr>
        <p:spPr>
          <a:xfrm>
            <a:off x="7073774" y="4219811"/>
            <a:ext cx="1018503" cy="369332"/>
          </a:xfrm>
          <a:prstGeom prst="rect">
            <a:avLst/>
          </a:prstGeom>
        </p:spPr>
        <p:txBody>
          <a:bodyPr wrap="none">
            <a:spAutoFit/>
          </a:bodyPr>
          <a:lstStyle/>
          <a:p>
            <a:r>
              <a:rPr lang="nl-NL" sz="1800" baseline="0" dirty="0" smtClean="0">
                <a:latin typeface="Menlo Regular"/>
                <a:cs typeface="Menlo Regular"/>
              </a:rPr>
              <a:t>host 2</a:t>
            </a:r>
            <a:endParaRPr lang="en-US" sz="1800" dirty="0"/>
          </a:p>
        </p:txBody>
      </p:sp>
      <p:sp>
        <p:nvSpPr>
          <p:cNvPr id="72"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73"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4"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75"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6"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77"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78"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9"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80"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1"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2"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3"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84"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5"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6"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87"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88"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89"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92"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93"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94"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95" name="Rectangle 12"/>
          <p:cNvSpPr>
            <a:spLocks/>
          </p:cNvSpPr>
          <p:nvPr/>
        </p:nvSpPr>
        <p:spPr bwMode="auto">
          <a:xfrm>
            <a:off x="127000" y="5077012"/>
            <a:ext cx="17294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(links, {1,2,3})</a:t>
            </a:r>
            <a:endParaRPr lang="en-US" sz="1400" b="1" baseline="0" dirty="0">
              <a:solidFill>
                <a:srgbClr val="FF0000"/>
              </a:solidFill>
              <a:latin typeface="Menlo Regular" charset="0"/>
              <a:cs typeface="Menlo Regular" charset="0"/>
              <a:sym typeface="Menlo Regular" charset="0"/>
            </a:endParaRPr>
          </a:p>
        </p:txBody>
      </p:sp>
      <p:sp>
        <p:nvSpPr>
          <p:cNvPr id="96" name="Rounded Rectangular Callout 95"/>
          <p:cNvSpPr/>
          <p:nvPr/>
        </p:nvSpPr>
        <p:spPr bwMode="auto">
          <a:xfrm>
            <a:off x="5651108" y="5216221"/>
            <a:ext cx="2702670" cy="1181077"/>
          </a:xfrm>
          <a:prstGeom prst="wedgeRoundRectCallout">
            <a:avLst>
              <a:gd name="adj1" fmla="val -194652"/>
              <a:gd name="adj2" fmla="val -292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err="1" smtClean="0">
                <a:latin typeface="Menlo Regular" charset="0"/>
                <a:cs typeface="Menlo Regular" charset="0"/>
                <a:sym typeface="Menlo Regular" charset="0"/>
              </a:rPr>
              <a:t>Dijkstra</a:t>
            </a:r>
            <a:r>
              <a:rPr lang="en-US" sz="1600" baseline="0" dirty="0" smtClean="0">
                <a:latin typeface="Menlo Regular" charset="0"/>
                <a:cs typeface="Menlo Regular" charset="0"/>
                <a:sym typeface="Menlo Regular" charset="0"/>
              </a:rPr>
              <a:t> will visit only 3 links. There is no dependency on link[4]. </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7" name="Rectangle 96"/>
          <p:cNvSpPr/>
          <p:nvPr/>
        </p:nvSpPr>
        <p:spPr>
          <a:xfrm>
            <a:off x="5717845" y="4699057"/>
            <a:ext cx="2506265" cy="461665"/>
          </a:xfrm>
          <a:prstGeom prst="rect">
            <a:avLst/>
          </a:prstGeom>
        </p:spPr>
        <p:txBody>
          <a:bodyPr wrap="none">
            <a:spAutoFit/>
          </a:bodyPr>
          <a:lstStyle/>
          <a:p>
            <a:r>
              <a:rPr lang="en-US" baseline="0" dirty="0" smtClean="0"/>
              <a:t>Assume </a:t>
            </a:r>
            <a:r>
              <a:rPr lang="en-US" baseline="0" dirty="0" err="1" smtClean="0"/>
              <a:t>Dijkstra</a:t>
            </a:r>
            <a:r>
              <a:rPr lang="en-US" baseline="0" dirty="0" smtClean="0"/>
              <a:t>.</a:t>
            </a:r>
            <a:endParaRPr lang="en-US" baseline="0" dirty="0"/>
          </a:p>
        </p:txBody>
      </p:sp>
    </p:spTree>
    <p:extLst>
      <p:ext uri="{BB962C8B-B14F-4D97-AF65-F5344CB8AC3E}">
        <p14:creationId xmlns:p14="http://schemas.microsoft.com/office/powerpoint/2010/main" val="3897482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5" grpId="0"/>
      <p:bldP spid="9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19598060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559069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76646881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3633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99987210"/>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no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table to locate dependent entries</a:t>
            </a:r>
          </a:p>
          <a:p>
            <a:r>
              <a:rPr lang="en-US" baseline="0" dirty="0" smtClean="0"/>
              <a:t>- Strong consistency: immediately clean up all related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41" name="Line 16"/>
          <p:cNvSpPr>
            <a:spLocks noChangeShapeType="1"/>
          </p:cNvSpPr>
          <p:nvPr/>
        </p:nvSpPr>
        <p:spPr bwMode="auto">
          <a:xfrm flipV="1">
            <a:off x="2840609" y="447301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4" name="Line 16"/>
          <p:cNvSpPr>
            <a:spLocks noChangeShapeType="1"/>
          </p:cNvSpPr>
          <p:nvPr/>
        </p:nvSpPr>
        <p:spPr bwMode="auto">
          <a:xfrm flipV="1">
            <a:off x="4855675" y="3301999"/>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6" name="Line 16"/>
          <p:cNvSpPr>
            <a:spLocks noChangeShapeType="1"/>
          </p:cNvSpPr>
          <p:nvPr/>
        </p:nvSpPr>
        <p:spPr bwMode="auto">
          <a:xfrm flipV="1">
            <a:off x="4852854" y="2932292"/>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7" name="Line 16"/>
          <p:cNvSpPr>
            <a:spLocks noChangeShapeType="1"/>
          </p:cNvSpPr>
          <p:nvPr/>
        </p:nvSpPr>
        <p:spPr bwMode="auto">
          <a:xfrm flipV="1">
            <a:off x="7466231" y="3651743"/>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40" name="Line 16"/>
          <p:cNvSpPr>
            <a:spLocks noChangeShapeType="1"/>
          </p:cNvSpPr>
          <p:nvPr/>
        </p:nvSpPr>
        <p:spPr bwMode="auto">
          <a:xfrm flipV="1">
            <a:off x="2770053" y="585590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Tree>
    <p:extLst>
      <p:ext uri="{BB962C8B-B14F-4D97-AF65-F5344CB8AC3E}">
        <p14:creationId xmlns:p14="http://schemas.microsoft.com/office/powerpoint/2010/main" val="3361113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6" grpId="0" animBg="1"/>
      <p:bldP spid="47"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6948024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table to locate dependent entries</a:t>
            </a:r>
          </a:p>
          <a:p>
            <a:r>
              <a:rPr lang="en-US" baseline="0" dirty="0" smtClean="0"/>
              <a:t>- Fast repair: saves trigger packets and uses background to repair </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07253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71</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72</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Comments</a:t>
            </a:r>
            <a:endParaRPr lang="en-US" sz="3600" dirty="0"/>
          </a:p>
        </p:txBody>
      </p:sp>
      <p:sp>
        <p:nvSpPr>
          <p:cNvPr id="3" name="Content Placeholder 2"/>
          <p:cNvSpPr>
            <a:spLocks noGrp="1"/>
          </p:cNvSpPr>
          <p:nvPr>
            <p:ph idx="1"/>
          </p:nvPr>
        </p:nvSpPr>
        <p:spPr/>
        <p:txBody>
          <a:bodyPr/>
          <a:lstStyle/>
          <a:p>
            <a:r>
              <a:rPr lang="en-US" dirty="0" smtClean="0"/>
              <a:t>Automatic, incremental state consistency removes a major source of network control complexity</a:t>
            </a:r>
          </a:p>
          <a:p>
            <a:r>
              <a:rPr lang="en-US" dirty="0" smtClean="0"/>
              <a:t>It achieves “intent-based” network control automatically.</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chemeClr val="bg2"/>
              </a:solidFill>
            </a:endParaRPr>
          </a:p>
        </p:txBody>
      </p:sp>
    </p:spTree>
    <p:extLst>
      <p:ext uri="{BB962C8B-B14F-4D97-AF65-F5344CB8AC3E}">
        <p14:creationId xmlns:p14="http://schemas.microsoft.com/office/powerpoint/2010/main" val="264577221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App: Maple-</a:t>
            </a:r>
            <a:r>
              <a:rPr lang="en-US" sz="3600" dirty="0" smtClean="0"/>
              <a:t>WAN</a:t>
            </a:r>
            <a:endParaRPr lang="en-US" sz="3600" dirty="0"/>
          </a:p>
        </p:txBody>
      </p:sp>
      <p:sp>
        <p:nvSpPr>
          <p:cNvPr id="5" name="Rectangle 2"/>
          <p:cNvSpPr>
            <a:spLocks/>
          </p:cNvSpPr>
          <p:nvPr/>
        </p:nvSpPr>
        <p:spPr bwMode="auto">
          <a:xfrm>
            <a:off x="249513" y="1933222"/>
            <a:ext cx="5042154" cy="34431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LossRate</a:t>
            </a:r>
            <a:r>
              <a:rPr lang="nl-NL" sz="2000" baseline="0" dirty="0" smtClean="0">
                <a:latin typeface="Menlo Regular"/>
                <a:cs typeface="Menlo Regular"/>
              </a:rPr>
              <a:t> </a:t>
            </a:r>
            <a:r>
              <a:rPr lang="nl-NL" sz="2000" baseline="0" dirty="0" err="1">
                <a:latin typeface="Menlo Regular"/>
                <a:cs typeface="Menlo Regular"/>
              </a:rPr>
              <a:t>i</a:t>
            </a:r>
            <a:r>
              <a:rPr lang="nl-NL" sz="2000" baseline="0" dirty="0" err="1" smtClean="0">
                <a:latin typeface="Menlo Regular"/>
                <a:cs typeface="Menlo Regular"/>
              </a:rPr>
              <a:t>netL</a:t>
            </a:r>
            <a:r>
              <a:rPr lang="en-US" sz="2000" baseline="0" dirty="0" err="1" smtClean="0">
                <a:latin typeface="Menlo Regular"/>
                <a:cs typeface="Menlo Regular"/>
              </a:rPr>
              <a:t>oss</a:t>
            </a:r>
            <a:r>
              <a:rPr lang="en-US" sz="2000" baseline="0" dirty="0" smtClean="0">
                <a:latin typeface="Menlo Regular"/>
                <a:cs typeface="Menlo Regular"/>
              </a:rPr>
              <a:t>; </a:t>
            </a:r>
            <a:br>
              <a:rPr lang="en-US" sz="2000" baseline="0" dirty="0" smtClean="0">
                <a:latin typeface="Menlo Regular"/>
                <a:cs typeface="Menlo Regular"/>
              </a:rPr>
            </a:br>
            <a:endParaRPr lang="en-US" sz="2000" baseline="0" dirty="0" smtClean="0">
              <a:latin typeface="Menlo Regular"/>
              <a:cs typeface="Menlo Regular"/>
            </a:endParaRPr>
          </a:p>
          <a:p>
            <a:r>
              <a:rPr lang="en-US" sz="2000" baseline="0" dirty="0" smtClean="0">
                <a:latin typeface="Menlo Regular"/>
                <a:cs typeface="Menlo Regular"/>
                <a:sym typeface="Menlo Regular" charset="0"/>
              </a:rPr>
              <a:t>Route </a:t>
            </a:r>
            <a:r>
              <a:rPr lang="en-US" sz="2000" baseline="0" dirty="0" err="1" smtClean="0">
                <a:latin typeface="Menlo Regular"/>
                <a:cs typeface="Menlo Regular"/>
                <a:sym typeface="Menlo Regular" charset="0"/>
              </a:rPr>
              <a:t>onPacket</a:t>
            </a:r>
            <a:r>
              <a:rPr lang="en-US" sz="2000" baseline="0" dirty="0" smtClean="0">
                <a:latin typeface="Menlo Regular"/>
                <a:cs typeface="Menlo Regular"/>
                <a:sym typeface="Menlo Regular" charset="0"/>
              </a:rPr>
              <a:t>(Packet p)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p.tcpDstIs</a:t>
            </a:r>
            <a:r>
              <a:rPr lang="en-US" sz="2000" baseline="0" dirty="0">
                <a:latin typeface="Menlo Regular"/>
                <a:cs typeface="Menlo Regular"/>
                <a:sym typeface="Menlo Regular" charset="0"/>
              </a:rPr>
              <a:t>(22</a:t>
            </a:r>
            <a:r>
              <a:rPr lang="en-US" sz="2000" baseline="0" dirty="0" smtClean="0">
                <a:latin typeface="Menlo Regular"/>
                <a:cs typeface="Menlo Regular"/>
                <a:sym typeface="Menlo Regular" charset="0"/>
              </a:rPr>
              <a:t>))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inetLoss</a:t>
            </a:r>
            <a:r>
              <a:rPr lang="en-US" sz="2000" baseline="0" dirty="0" smtClean="0">
                <a:latin typeface="Menlo Regular"/>
                <a:cs typeface="Menlo Regular"/>
                <a:sym typeface="Menlo Regular" charset="0"/>
              </a:rPr>
              <a:t> &lt; TARGET_LOSS)</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return port0;</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else</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return port1;</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a:t>
            </a:r>
            <a:r>
              <a:rPr lang="is-IS" sz="2000" baseline="0" dirty="0" smtClean="0">
                <a:latin typeface="Menlo Regular"/>
                <a:cs typeface="Menlo Regular"/>
                <a:sym typeface="Menlo Regular" charset="0"/>
              </a:rPr>
              <a:t>…</a:t>
            </a:r>
            <a:endParaRPr lang="en-US" sz="2000" baseline="0" dirty="0" smtClean="0">
              <a:latin typeface="Menlo Regular"/>
              <a:cs typeface="Menlo Regular"/>
              <a:sym typeface="Menlo Regular" charset="0"/>
            </a:endParaRPr>
          </a:p>
          <a:p>
            <a:r>
              <a:rPr lang="en-US" sz="2000" baseline="0" dirty="0" smtClean="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155267" y="4137379"/>
            <a:ext cx="1577622" cy="1030574"/>
          </a:xfrm>
          <a:prstGeom prst="rect">
            <a:avLst/>
          </a:prstGeom>
        </p:spPr>
      </p:pic>
      <p:sp>
        <p:nvSpPr>
          <p:cNvPr id="10" name="Rectangle 9"/>
          <p:cNvSpPr/>
          <p:nvPr/>
        </p:nvSpPr>
        <p:spPr>
          <a:xfrm>
            <a:off x="6705600" y="2590800"/>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77556" y="3124200"/>
            <a:ext cx="1580445" cy="2238022"/>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49333" y="1947333"/>
            <a:ext cx="1608668" cy="64346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60356" y="1679223"/>
            <a:ext cx="457200" cy="702219"/>
          </a:xfrm>
          <a:prstGeom prst="rect">
            <a:avLst/>
          </a:prstGeom>
        </p:spPr>
      </p:pic>
      <p:cxnSp>
        <p:nvCxnSpPr>
          <p:cNvPr id="30" name="Straight Connector 29"/>
          <p:cNvCxnSpPr>
            <a:stCxn id="9" idx="2"/>
          </p:cNvCxnSpPr>
          <p:nvPr/>
        </p:nvCxnSpPr>
        <p:spPr>
          <a:xfrm>
            <a:off x="6944078" y="5167953"/>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6944078" y="3505200"/>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314592" y="4434304"/>
            <a:ext cx="1296449" cy="369332"/>
          </a:xfrm>
          <a:prstGeom prst="rect">
            <a:avLst/>
          </a:prstGeom>
        </p:spPr>
        <p:txBody>
          <a:bodyPr wrap="none">
            <a:spAutoFit/>
          </a:bodyPr>
          <a:lstStyle/>
          <a:p>
            <a:r>
              <a:rPr lang="nl-NL" sz="1800" baseline="0" dirty="0" smtClean="0">
                <a:latin typeface="Menlo Regular"/>
                <a:cs typeface="Menlo Regular"/>
              </a:rPr>
              <a:t>Internet</a:t>
            </a:r>
            <a:endParaRPr lang="en-US" sz="1800" dirty="0"/>
          </a:p>
        </p:txBody>
      </p:sp>
      <p:sp>
        <p:nvSpPr>
          <p:cNvPr id="25" name="Freeform 24"/>
          <p:cNvSpPr/>
          <p:nvPr/>
        </p:nvSpPr>
        <p:spPr>
          <a:xfrm>
            <a:off x="7620001" y="3429000"/>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467597" y="5610579"/>
            <a:ext cx="457200" cy="702219"/>
          </a:xfrm>
          <a:prstGeom prst="rect">
            <a:avLst/>
          </a:prstGeom>
        </p:spPr>
      </p:pic>
      <p:sp>
        <p:nvSpPr>
          <p:cNvPr id="36" name="Rectangle 35"/>
          <p:cNvSpPr/>
          <p:nvPr/>
        </p:nvSpPr>
        <p:spPr>
          <a:xfrm>
            <a:off x="7765023" y="4346815"/>
            <a:ext cx="1435421" cy="646331"/>
          </a:xfrm>
          <a:prstGeom prst="rect">
            <a:avLst/>
          </a:prstGeom>
        </p:spPr>
        <p:txBody>
          <a:bodyPr wrap="none">
            <a:spAutoFit/>
          </a:bodyPr>
          <a:lstStyle/>
          <a:p>
            <a:r>
              <a:rPr lang="nl-NL" sz="1800" baseline="0" dirty="0" err="1" smtClean="0">
                <a:latin typeface="Menlo Regular"/>
                <a:cs typeface="Menlo Regular"/>
              </a:rPr>
              <a:t>dedicated</a:t>
            </a:r>
            <a:r>
              <a:rPr lang="nl-NL" sz="1800" baseline="0" dirty="0" smtClean="0">
                <a:latin typeface="Menlo Regular"/>
                <a:cs typeface="Menlo Regular"/>
              </a:rPr>
              <a:t/>
            </a:r>
            <a:br>
              <a:rPr lang="nl-NL" sz="1800" baseline="0" dirty="0" smtClean="0">
                <a:latin typeface="Menlo Regular"/>
                <a:cs typeface="Menlo Regular"/>
              </a:rPr>
            </a:br>
            <a:r>
              <a:rPr lang="nl-NL" sz="1800" baseline="0" dirty="0" smtClean="0">
                <a:latin typeface="Menlo Regular"/>
                <a:cs typeface="Menlo Regular"/>
              </a:rPr>
              <a:t>link</a:t>
            </a:r>
            <a:endParaRPr lang="en-US" sz="1800" dirty="0"/>
          </a:p>
        </p:txBody>
      </p:sp>
      <p:sp>
        <p:nvSpPr>
          <p:cNvPr id="29" name="Rectangle 28"/>
          <p:cNvSpPr/>
          <p:nvPr/>
        </p:nvSpPr>
        <p:spPr>
          <a:xfrm>
            <a:off x="6673588" y="3423946"/>
            <a:ext cx="833206" cy="307777"/>
          </a:xfrm>
          <a:prstGeom prst="rect">
            <a:avLst/>
          </a:prstGeom>
        </p:spPr>
        <p:txBody>
          <a:bodyPr wrap="none">
            <a:spAutoFit/>
          </a:bodyPr>
          <a:lstStyle/>
          <a:p>
            <a:r>
              <a:rPr lang="nl-NL" sz="1400" baseline="0" dirty="0" smtClean="0">
                <a:latin typeface="Menlo Regular"/>
                <a:cs typeface="Menlo Regular"/>
              </a:rPr>
              <a:t>port 0</a:t>
            </a:r>
            <a:endParaRPr lang="en-US" sz="1400" dirty="0"/>
          </a:p>
        </p:txBody>
      </p:sp>
      <p:sp>
        <p:nvSpPr>
          <p:cNvPr id="42" name="Rectangle 41"/>
          <p:cNvSpPr/>
          <p:nvPr/>
        </p:nvSpPr>
        <p:spPr>
          <a:xfrm>
            <a:off x="7983100" y="3280013"/>
            <a:ext cx="833206" cy="307777"/>
          </a:xfrm>
          <a:prstGeom prst="rect">
            <a:avLst/>
          </a:prstGeom>
        </p:spPr>
        <p:txBody>
          <a:bodyPr wrap="none">
            <a:spAutoFit/>
          </a:bodyPr>
          <a:lstStyle/>
          <a:p>
            <a:r>
              <a:rPr lang="nl-NL" sz="1400" baseline="0" dirty="0">
                <a:latin typeface="Menlo Regular"/>
                <a:cs typeface="Menlo Regular"/>
              </a:rPr>
              <a:t>p</a:t>
            </a:r>
            <a:r>
              <a:rPr lang="nl-NL" sz="1400" baseline="0" dirty="0" smtClean="0">
                <a:latin typeface="Menlo Regular"/>
                <a:cs typeface="Menlo Regular"/>
              </a:rPr>
              <a:t>ort 1</a:t>
            </a:r>
            <a:endParaRPr lang="en-US" sz="1400" dirty="0"/>
          </a:p>
        </p:txBody>
      </p:sp>
      <p:sp>
        <p:nvSpPr>
          <p:cNvPr id="3" name="Rectangle 2"/>
          <p:cNvSpPr/>
          <p:nvPr/>
        </p:nvSpPr>
        <p:spPr>
          <a:xfrm>
            <a:off x="5518330" y="968612"/>
            <a:ext cx="3581780" cy="400110"/>
          </a:xfrm>
          <a:prstGeom prst="rect">
            <a:avLst/>
          </a:prstGeom>
        </p:spPr>
        <p:txBody>
          <a:bodyPr wrap="none">
            <a:spAutoFit/>
          </a:bodyPr>
          <a:lstStyle/>
          <a:p>
            <a:r>
              <a:rPr lang="en-US" sz="2000" baseline="0" dirty="0" smtClean="0">
                <a:latin typeface="Menlo Regular"/>
                <a:cs typeface="Menlo Regular"/>
                <a:sym typeface="Menlo Regular" charset="0"/>
              </a:rPr>
              <a:t>Assume branch offices.</a:t>
            </a:r>
            <a:endParaRPr lang="en-US" sz="2000" dirty="0"/>
          </a:p>
        </p:txBody>
      </p:sp>
    </p:spTree>
    <p:extLst>
      <p:ext uri="{BB962C8B-B14F-4D97-AF65-F5344CB8AC3E}">
        <p14:creationId xmlns:p14="http://schemas.microsoft.com/office/powerpoint/2010/main" val="383790237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p:txBody>
          <a:bodyPr/>
          <a:lstStyle/>
          <a:p>
            <a:pPr>
              <a:defRPr/>
            </a:pPr>
            <a:r>
              <a:rPr lang="en-US" altLang="zh-CN" dirty="0" smtClean="0">
                <a:solidFill>
                  <a:srgbClr val="000090"/>
                </a:solidFill>
                <a:latin typeface="Georgia" charset="0"/>
                <a:ea typeface="ＭＳ Ｐゴシック" charset="0"/>
                <a:cs typeface="ＭＳ Ｐゴシック" charset="0"/>
              </a:rPr>
              <a:t>Break</a:t>
            </a:r>
            <a:endParaRPr lang="en-US" dirty="0">
              <a:solidFill>
                <a:srgbClr val="00009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104069518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a:t>
            </a:r>
            <a:r>
              <a:rPr lang="en-US" dirty="0" smtClean="0"/>
              <a:t>Jason/Tony/</a:t>
            </a:r>
            <a:r>
              <a:rPr lang="en-US" dirty="0" err="1" smtClean="0"/>
              <a:t>Shenshen</a:t>
            </a:r>
            <a:r>
              <a:rPr lang="en-US" dirty="0" smtClean="0"/>
              <a:t>)</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E46C0A"/>
                </a:solidFill>
              </a:rPr>
              <a:t>Maple</a:t>
            </a:r>
            <a:r>
              <a:rPr lang="en-US" dirty="0">
                <a:solidFill>
                  <a:srgbClr val="E46C0A"/>
                </a:solidFill>
              </a:rPr>
              <a:t> </a:t>
            </a:r>
            <a:r>
              <a:rPr lang="en-US" dirty="0" smtClean="0">
                <a:solidFill>
                  <a:srgbClr val="E46C0A"/>
                </a:solidFill>
              </a:rPr>
              <a:t>Demo</a:t>
            </a:r>
            <a:br>
              <a:rPr lang="en-US" dirty="0" smtClean="0">
                <a:solidFill>
                  <a:srgbClr val="E46C0A"/>
                </a:solidFill>
              </a:rPr>
            </a:br>
            <a:r>
              <a:rPr lang="en-US" sz="3600" dirty="0">
                <a:solidFill>
                  <a:srgbClr val="E46C0A"/>
                </a:solidFill>
              </a:rPr>
              <a:t/>
            </a:r>
            <a:br>
              <a:rPr lang="en-US" sz="3600" dirty="0">
                <a:solidFill>
                  <a:srgbClr val="E46C0A"/>
                </a:solidFill>
              </a:rPr>
            </a:br>
            <a:r>
              <a:rPr lang="en-US" sz="2400" dirty="0" smtClean="0">
                <a:solidFill>
                  <a:srgbClr val="000000"/>
                </a:solidFill>
              </a:rPr>
              <a:t>by Jason Wang</a:t>
            </a:r>
            <a:br>
              <a:rPr lang="en-US" sz="2400" dirty="0" smtClean="0">
                <a:solidFill>
                  <a:srgbClr val="000000"/>
                </a:solidFill>
              </a:rPr>
            </a:br>
            <a:r>
              <a:rPr lang="en-US" sz="2400" dirty="0">
                <a:solidFill>
                  <a:srgbClr val="000000"/>
                </a:solidFill>
              </a:rPr>
              <a:t/>
            </a:r>
            <a:br>
              <a:rPr lang="en-US" sz="2400" dirty="0">
                <a:solidFill>
                  <a:srgbClr val="000000"/>
                </a:solidFill>
              </a:rPr>
            </a:br>
            <a:r>
              <a:rPr lang="en-US" sz="2400" dirty="0" smtClean="0">
                <a:solidFill>
                  <a:srgbClr val="000000"/>
                </a:solidFill>
              </a:rPr>
              <a:t>Joint work w/ Tony Wang, </a:t>
            </a:r>
            <a:r>
              <a:rPr lang="en-US" sz="2400" dirty="0" err="1" smtClean="0">
                <a:solidFill>
                  <a:srgbClr val="000000"/>
                </a:solidFill>
              </a:rPr>
              <a:t>Shenshen</a:t>
            </a:r>
            <a:r>
              <a:rPr lang="en-US" sz="2400" dirty="0" smtClean="0">
                <a:solidFill>
                  <a:srgbClr val="000000"/>
                </a:solidFill>
              </a:rPr>
              <a:t> Chen, David Yu </a:t>
            </a:r>
            <a:endParaRPr lang="en-US" sz="2400" dirty="0">
              <a:solidFill>
                <a:srgbClr val="000000"/>
              </a:solidFill>
            </a:endParaRPr>
          </a:p>
        </p:txBody>
      </p:sp>
    </p:spTree>
    <p:extLst>
      <p:ext uri="{BB962C8B-B14F-4D97-AF65-F5344CB8AC3E}">
        <p14:creationId xmlns:p14="http://schemas.microsoft.com/office/powerpoint/2010/main" val="3991699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(Jason/Tony/</a:t>
            </a:r>
            <a:r>
              <a:rPr lang="en-US" dirty="0" err="1" smtClean="0"/>
              <a:t>Shenshen</a:t>
            </a:r>
            <a:r>
              <a:rPr lang="en-US" dirty="0" smtClean="0"/>
              <a:t>/David)</a:t>
            </a:r>
          </a:p>
          <a:p>
            <a:pPr lvl="1"/>
            <a:r>
              <a:rPr lang="en-US" dirty="0" smtClean="0"/>
              <a:t>Problems </a:t>
            </a:r>
            <a:r>
              <a:rPr lang="en-US" dirty="0"/>
              <a:t>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84429484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a:t>Quality: Compiles to </a:t>
            </a:r>
            <a:r>
              <a:rPr lang="en-US" sz="3600" dirty="0" smtClean="0"/>
              <a:t>only a </a:t>
            </a:r>
            <a:r>
              <a:rPr lang="en-US" sz="3600" dirty="0"/>
              <a:t>single flow table</a:t>
            </a:r>
          </a:p>
          <a:p>
            <a:endParaRPr lang="en-US" sz="3600" dirty="0" smtClean="0"/>
          </a:p>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2800" dirty="0" smtClean="0"/>
              <a:t>Why is Multi-Table Important for Quality </a:t>
            </a:r>
            <a:br>
              <a:rPr lang="en-US" sz="2800" dirty="0" smtClean="0"/>
            </a:br>
            <a:r>
              <a:rPr lang="en-US" sz="2800" dirty="0" smtClean="0"/>
              <a:t>(A Simple GBP Example)?</a:t>
            </a:r>
            <a:endParaRPr lang="en-US" sz="28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1092080493"/>
              </p:ext>
            </p:extLst>
          </p:nvPr>
        </p:nvGraphicFramePr>
        <p:xfrm>
          <a:off x="5412428" y="3957510"/>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70556" y="3373383"/>
            <a:ext cx="3259668" cy="923330"/>
          </a:xfrm>
          <a:prstGeom prst="rect">
            <a:avLst/>
          </a:prstGeom>
        </p:spPr>
        <p:txBody>
          <a:bodyPr wrap="square">
            <a:spAutoFit/>
          </a:bodyPr>
          <a:lstStyle/>
          <a:p>
            <a:pPr marL="285750" indent="-285750">
              <a:buFontTx/>
              <a:buChar char="-"/>
            </a:pPr>
            <a:r>
              <a:rPr lang="en-US" sz="1800" baseline="0" dirty="0" smtClean="0">
                <a:latin typeface="+mn-lt"/>
                <a:cs typeface="Menlo Bold" charset="0"/>
                <a:sym typeface="Menlo Bold" charset="0"/>
              </a:rPr>
              <a:t>Assume n hosts 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537378"/>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5699659" y="5870223"/>
            <a:ext cx="2992790" cy="68070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 more if under </a:t>
            </a:r>
            <a:r>
              <a:rPr lang="en-US" altLang="zh-CN" baseline="0" dirty="0" smtClean="0">
                <a:solidFill>
                  <a:srgbClr val="FF0000"/>
                </a:solidFill>
                <a:latin typeface="Arial" pitchFamily="-105" charset="0"/>
                <a:ea typeface="ＭＳ Ｐゴシック" pitchFamily="-105" charset="-128"/>
                <a:cs typeface="ＭＳ Ｐゴシック" pitchFamily="-105" charset="-128"/>
              </a:rPr>
              <a:t>attacks</a:t>
            </a:r>
            <a:endParaRPr kumimoji="0" lang="en-US" i="0" u="none" strike="noStrike" kern="0" cap="none" spc="0" normalizeH="0" baseline="0" noProof="0" dirty="0">
              <a:ln>
                <a:noFill/>
              </a:ln>
              <a:solidFill>
                <a:srgbClr val="FF000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466033"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82</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smtClean="0"/>
              <a:t>Comparison of 3 Designs</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3" name="Rectangle 2"/>
          <p:cNvSpPr/>
          <p:nvPr/>
        </p:nvSpPr>
        <p:spPr>
          <a:xfrm>
            <a:off x="1070658" y="985965"/>
            <a:ext cx="4737622" cy="584776"/>
          </a:xfrm>
          <a:prstGeom prst="rect">
            <a:avLst/>
          </a:prstGeom>
        </p:spPr>
        <p:txBody>
          <a:bodyPr wrap="square">
            <a:spAutoFit/>
          </a:bodyPr>
          <a:lstStyle/>
          <a:p>
            <a:r>
              <a:rPr lang="nl-NL" sz="3200" baseline="0" dirty="0" err="1" smtClean="0">
                <a:latin typeface="+mn-lt"/>
                <a:cs typeface="Menlo Regular"/>
              </a:rPr>
              <a:t>Assume</a:t>
            </a:r>
            <a:r>
              <a:rPr lang="nl-NL" sz="3200" baseline="0" dirty="0" smtClean="0">
                <a:latin typeface="+mn-lt"/>
                <a:cs typeface="Menlo Regular"/>
              </a:rPr>
              <a:t> n = 4000, k = 100 </a:t>
            </a:r>
            <a:endParaRPr lang="en-US" sz="3200"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83</a:t>
            </a:fld>
            <a:endParaRPr lang="en-US" dirty="0">
              <a:solidFill>
                <a:schemeClr val="bg2"/>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424826785"/>
              </p:ext>
            </p:extLst>
          </p:nvPr>
        </p:nvGraphicFramePr>
        <p:xfrm>
          <a:off x="1457482" y="2288407"/>
          <a:ext cx="5612184" cy="2213036"/>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912554"/>
                <a:gridCol w="3699630"/>
              </a:tblGrid>
              <a:tr h="553259">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2400" dirty="0" smtClean="0"/>
                        <a:t>Design</a:t>
                      </a:r>
                      <a:endParaRPr lang="en-US" sz="24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2400" dirty="0" smtClean="0"/>
                        <a:t>#flow rules</a:t>
                      </a:r>
                      <a:endParaRPr lang="en-US" sz="2400"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5532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baseline="0" dirty="0" smtClean="0"/>
                        <a:t>1 table</a:t>
                      </a:r>
                      <a:endParaRPr lang="en-US" sz="24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2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5532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smtClean="0"/>
                        <a:t>2 tables</a:t>
                      </a:r>
                      <a:endParaRPr lang="en-US" sz="24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24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5532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smtClean="0"/>
                        <a:t>3</a:t>
                      </a:r>
                      <a:r>
                        <a:rPr lang="en-US" sz="2400" baseline="0" dirty="0" smtClean="0"/>
                        <a:t> tables</a:t>
                      </a:r>
                      <a:endParaRPr lang="en-US" sz="24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24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bl>
          </a:graphicData>
        </a:graphic>
      </p:graphicFrame>
      <p:sp>
        <p:nvSpPr>
          <p:cNvPr id="4" name="Rectangle 3"/>
          <p:cNvSpPr/>
          <p:nvPr/>
        </p:nvSpPr>
        <p:spPr>
          <a:xfrm>
            <a:off x="4048137" y="2901835"/>
            <a:ext cx="2845551" cy="461665"/>
          </a:xfrm>
          <a:prstGeom prst="rect">
            <a:avLst/>
          </a:prstGeom>
        </p:spPr>
        <p:txBody>
          <a:bodyPr wrap="none">
            <a:spAutoFit/>
          </a:bodyPr>
          <a:lstStyle/>
          <a:p>
            <a:r>
              <a:rPr lang="nl-NL" baseline="0" dirty="0" smtClean="0">
                <a:cs typeface="Menlo Regular"/>
              </a:rPr>
              <a:t>16,000,000 =   16M</a:t>
            </a:r>
            <a:endParaRPr lang="en-US" dirty="0"/>
          </a:p>
        </p:txBody>
      </p:sp>
      <p:sp>
        <p:nvSpPr>
          <p:cNvPr id="9" name="Rectangle 8"/>
          <p:cNvSpPr/>
          <p:nvPr/>
        </p:nvSpPr>
        <p:spPr>
          <a:xfrm>
            <a:off x="3621985" y="3477569"/>
            <a:ext cx="3236784" cy="461665"/>
          </a:xfrm>
          <a:prstGeom prst="rect">
            <a:avLst/>
          </a:prstGeom>
        </p:spPr>
        <p:txBody>
          <a:bodyPr wrap="none">
            <a:spAutoFit/>
          </a:bodyPr>
          <a:lstStyle/>
          <a:p>
            <a:r>
              <a:rPr lang="nl-NL" baseline="0" dirty="0" smtClean="0">
                <a:cs typeface="Menlo Regular"/>
              </a:rPr>
              <a:t>4000+400,000 = 404K</a:t>
            </a:r>
            <a:endParaRPr lang="en-US" dirty="0"/>
          </a:p>
        </p:txBody>
      </p:sp>
      <p:sp>
        <p:nvSpPr>
          <p:cNvPr id="10" name="Rectangle 9"/>
          <p:cNvSpPr/>
          <p:nvPr/>
        </p:nvSpPr>
        <p:spPr>
          <a:xfrm>
            <a:off x="3760274" y="3996858"/>
            <a:ext cx="3147015" cy="461665"/>
          </a:xfrm>
          <a:prstGeom prst="rect">
            <a:avLst/>
          </a:prstGeom>
        </p:spPr>
        <p:txBody>
          <a:bodyPr wrap="none">
            <a:spAutoFit/>
          </a:bodyPr>
          <a:lstStyle/>
          <a:p>
            <a:r>
              <a:rPr lang="nl-NL" baseline="0" dirty="0" smtClean="0">
                <a:cs typeface="Menlo Regular"/>
              </a:rPr>
              <a:t>8000+10,000 =   18K</a:t>
            </a:r>
            <a:endParaRPr lang="en-US" dirty="0"/>
          </a:p>
        </p:txBody>
      </p:sp>
    </p:spTree>
    <p:extLst>
      <p:ext uri="{BB962C8B-B14F-4D97-AF65-F5344CB8AC3E}">
        <p14:creationId xmlns:p14="http://schemas.microsoft.com/office/powerpoint/2010/main" val="3751611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a:t>Programming model</a:t>
            </a:r>
          </a:p>
          <a:p>
            <a:pPr lvl="1"/>
            <a:r>
              <a:rPr lang="en-US" dirty="0"/>
              <a:t>Maple</a:t>
            </a:r>
          </a:p>
          <a:p>
            <a:pPr lvl="1"/>
            <a:r>
              <a:rPr lang="en-US" dirty="0"/>
              <a:t>Maple with auto-state-update</a:t>
            </a:r>
          </a:p>
          <a:p>
            <a:pPr lvl="1"/>
            <a:r>
              <a:rPr lang="en-US" dirty="0"/>
              <a:t>Maple demo (Jason/Tony/</a:t>
            </a:r>
            <a:r>
              <a:rPr lang="en-US" dirty="0" err="1" smtClean="0"/>
              <a:t>Shenshen</a:t>
            </a:r>
            <a:r>
              <a:rPr lang="en-US" dirty="0" smtClean="0"/>
              <a:t>/David)</a:t>
            </a:r>
            <a:endParaRPr lang="en-US" dirty="0"/>
          </a:p>
          <a:p>
            <a:pPr lvl="1"/>
            <a:r>
              <a:rPr lang="en-US" dirty="0" smtClean="0"/>
              <a:t>Problems of Maple using trace tree</a:t>
            </a:r>
          </a:p>
          <a:p>
            <a:pPr lvl="1"/>
            <a:r>
              <a:rPr lang="en-US" dirty="0" smtClean="0"/>
              <a:t>Magellan</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Design Goal</a:t>
            </a:r>
            <a:endParaRPr lang="en-US" sz="3600" dirty="0"/>
          </a:p>
        </p:txBody>
      </p:sp>
      <p:sp>
        <p:nvSpPr>
          <p:cNvPr id="3" name="Content Placeholder 2"/>
          <p:cNvSpPr>
            <a:spLocks noGrp="1"/>
          </p:cNvSpPr>
          <p:nvPr>
            <p:ph idx="1"/>
          </p:nvPr>
        </p:nvSpPr>
        <p:spPr>
          <a:xfrm>
            <a:off x="125413" y="990600"/>
            <a:ext cx="8510587" cy="5334000"/>
          </a:xfrm>
        </p:spPr>
        <p:txBody>
          <a:bodyPr/>
          <a:lstStyle/>
          <a:p>
            <a:r>
              <a:rPr lang="en-US" dirty="0" smtClean="0"/>
              <a:t>Ideal goal: proactive, fully generate flow tables</a:t>
            </a:r>
          </a:p>
          <a:p>
            <a:pPr lvl="1"/>
            <a:r>
              <a:rPr lang="en-US" dirty="0" smtClean="0"/>
              <a:t>Problem: Switch has limited computation model </a:t>
            </a:r>
          </a:p>
          <a:p>
            <a:pPr lvl="2"/>
            <a:r>
              <a:rPr lang="en-US" dirty="0" smtClean="0"/>
              <a:t>Execution paths that lead to non-switch-implementable actions (e.g., state update) still need to punt</a:t>
            </a:r>
          </a:p>
          <a:p>
            <a:pPr lvl="2"/>
            <a:r>
              <a:rPr lang="en-US" dirty="0" smtClean="0"/>
              <a:t>Flow-table-unfriendly instructions have no compact flow table representations</a:t>
            </a:r>
            <a:br>
              <a:rPr lang="en-US" dirty="0" smtClean="0"/>
            </a:br>
            <a:endParaRPr lang="en-US" dirty="0" smtClean="0"/>
          </a:p>
          <a:p>
            <a:r>
              <a:rPr lang="en-US" dirty="0" smtClean="0"/>
              <a:t>Realistic goal: Maximize </a:t>
            </a:r>
            <a:r>
              <a:rPr lang="en-US" dirty="0"/>
              <a:t>flow table hit using minimal flow table size</a:t>
            </a:r>
          </a:p>
          <a:p>
            <a:pPr lvl="1"/>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9973660"/>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8" name="Title 1"/>
          <p:cNvSpPr>
            <a:spLocks noGrp="1"/>
          </p:cNvSpPr>
          <p:nvPr>
            <p:ph type="title"/>
          </p:nvPr>
        </p:nvSpPr>
        <p:spPr>
          <a:xfrm>
            <a:off x="256874" y="85614"/>
            <a:ext cx="8562466" cy="685800"/>
          </a:xfrm>
        </p:spPr>
        <p:txBody>
          <a:bodyPr/>
          <a:lstStyle/>
          <a:p>
            <a:r>
              <a:rPr lang="en-US" sz="3200" dirty="0" smtClean="0"/>
              <a:t>Magellan: Basic Idea</a:t>
            </a:r>
            <a:endParaRPr lang="en-US" sz="3200" dirty="0"/>
          </a:p>
        </p:txBody>
      </p:sp>
      <p:sp>
        <p:nvSpPr>
          <p:cNvPr id="6" name="Oval 5"/>
          <p:cNvSpPr/>
          <p:nvPr/>
        </p:nvSpPr>
        <p:spPr bwMode="auto">
          <a:xfrm>
            <a:off x="4064000" y="5334000"/>
            <a:ext cx="914400" cy="914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I</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0" name="Straight Arrow Connector 9"/>
          <p:cNvCxnSpPr>
            <a:endCxn id="6" idx="1"/>
          </p:cNvCxnSpPr>
          <p:nvPr/>
        </p:nvCxnSpPr>
        <p:spPr bwMode="auto">
          <a:xfrm>
            <a:off x="3358444" y="5291667"/>
            <a:ext cx="839467" cy="17624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endCxn id="6" idx="2"/>
          </p:cNvCxnSpPr>
          <p:nvPr/>
        </p:nvCxnSpPr>
        <p:spPr bwMode="auto">
          <a:xfrm>
            <a:off x="3386667" y="5771444"/>
            <a:ext cx="677333" cy="197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endCxn id="6" idx="3"/>
          </p:cNvCxnSpPr>
          <p:nvPr/>
        </p:nvCxnSpPr>
        <p:spPr bwMode="auto">
          <a:xfrm flipV="1">
            <a:off x="3330222" y="6114489"/>
            <a:ext cx="867689" cy="2496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a:off x="4992512" y="5796844"/>
            <a:ext cx="677333" cy="197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ectangle 21"/>
          <p:cNvSpPr/>
          <p:nvPr/>
        </p:nvSpPr>
        <p:spPr>
          <a:xfrm>
            <a:off x="2498535" y="4981278"/>
            <a:ext cx="929595" cy="338554"/>
          </a:xfrm>
          <a:prstGeom prst="rect">
            <a:avLst/>
          </a:prstGeom>
        </p:spPr>
        <p:txBody>
          <a:bodyPr wrap="none">
            <a:spAutoFit/>
          </a:bodyPr>
          <a:lstStyle/>
          <a:p>
            <a:pPr algn="ctr"/>
            <a:r>
              <a:rPr lang="en-US" sz="1600" baseline="0" dirty="0" err="1"/>
              <a:t>InVar</a:t>
            </a:r>
            <a:r>
              <a:rPr lang="en-US" sz="1600" baseline="0" dirty="0"/>
              <a:t>(I)</a:t>
            </a:r>
            <a:r>
              <a:rPr lang="en-US" sz="1600" dirty="0"/>
              <a:t>1</a:t>
            </a:r>
          </a:p>
        </p:txBody>
      </p:sp>
      <p:sp>
        <p:nvSpPr>
          <p:cNvPr id="23" name="Rectangle 22"/>
          <p:cNvSpPr/>
          <p:nvPr/>
        </p:nvSpPr>
        <p:spPr>
          <a:xfrm>
            <a:off x="2523935" y="5472344"/>
            <a:ext cx="929595" cy="338554"/>
          </a:xfrm>
          <a:prstGeom prst="rect">
            <a:avLst/>
          </a:prstGeom>
        </p:spPr>
        <p:txBody>
          <a:bodyPr wrap="none">
            <a:spAutoFit/>
          </a:bodyPr>
          <a:lstStyle/>
          <a:p>
            <a:pPr algn="ctr"/>
            <a:r>
              <a:rPr lang="en-US" sz="1600" baseline="0" dirty="0" err="1"/>
              <a:t>InVar</a:t>
            </a:r>
            <a:r>
              <a:rPr lang="en-US" sz="1600" baseline="0" dirty="0"/>
              <a:t>(I</a:t>
            </a:r>
            <a:r>
              <a:rPr lang="en-US" sz="1600" baseline="0" dirty="0" smtClean="0"/>
              <a:t>)</a:t>
            </a:r>
            <a:r>
              <a:rPr lang="en-US" sz="1600" dirty="0" smtClean="0"/>
              <a:t>2</a:t>
            </a:r>
            <a:endParaRPr lang="en-US" sz="1600" dirty="0"/>
          </a:p>
        </p:txBody>
      </p:sp>
      <p:sp>
        <p:nvSpPr>
          <p:cNvPr id="24" name="Rectangle 23"/>
          <p:cNvSpPr/>
          <p:nvPr/>
        </p:nvSpPr>
        <p:spPr>
          <a:xfrm>
            <a:off x="2535224" y="6033966"/>
            <a:ext cx="929595" cy="338554"/>
          </a:xfrm>
          <a:prstGeom prst="rect">
            <a:avLst/>
          </a:prstGeom>
        </p:spPr>
        <p:txBody>
          <a:bodyPr wrap="none">
            <a:spAutoFit/>
          </a:bodyPr>
          <a:lstStyle/>
          <a:p>
            <a:pPr algn="ctr"/>
            <a:r>
              <a:rPr lang="en-US" sz="1600" baseline="0" dirty="0" err="1"/>
              <a:t>InVar</a:t>
            </a:r>
            <a:r>
              <a:rPr lang="en-US" sz="1600" baseline="0" dirty="0"/>
              <a:t>(I</a:t>
            </a:r>
            <a:r>
              <a:rPr lang="en-US" sz="1600" baseline="0" dirty="0" smtClean="0"/>
              <a:t>)</a:t>
            </a:r>
            <a:r>
              <a:rPr lang="en-US" sz="1600" dirty="0" smtClean="0"/>
              <a:t>3</a:t>
            </a:r>
            <a:endParaRPr lang="en-US" sz="1600" dirty="0"/>
          </a:p>
        </p:txBody>
      </p:sp>
      <p:sp>
        <p:nvSpPr>
          <p:cNvPr id="25" name="Rectangle 24"/>
          <p:cNvSpPr/>
          <p:nvPr/>
        </p:nvSpPr>
        <p:spPr>
          <a:xfrm>
            <a:off x="5400352" y="5384855"/>
            <a:ext cx="1013118" cy="338554"/>
          </a:xfrm>
          <a:prstGeom prst="rect">
            <a:avLst/>
          </a:prstGeom>
        </p:spPr>
        <p:txBody>
          <a:bodyPr wrap="none">
            <a:spAutoFit/>
          </a:bodyPr>
          <a:lstStyle/>
          <a:p>
            <a:pPr algn="ctr"/>
            <a:r>
              <a:rPr lang="en-US" sz="1600" baseline="0" dirty="0" err="1" smtClean="0"/>
              <a:t>OutVar</a:t>
            </a:r>
            <a:r>
              <a:rPr lang="en-US" sz="1600" baseline="0" dirty="0"/>
              <a:t>(I</a:t>
            </a:r>
            <a:r>
              <a:rPr lang="en-US" sz="1600" baseline="0" dirty="0" smtClean="0"/>
              <a:t>)</a:t>
            </a:r>
            <a:endParaRPr lang="en-US" sz="1600" dirty="0"/>
          </a:p>
        </p:txBody>
      </p:sp>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94760861"/>
              </p:ext>
            </p:extLst>
          </p:nvPr>
        </p:nvGraphicFramePr>
        <p:xfrm>
          <a:off x="151630" y="3960283"/>
          <a:ext cx="2360147" cy="256032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400" dirty="0" err="1" smtClean="0"/>
                        <a:t>Reg</a:t>
                      </a:r>
                      <a:r>
                        <a:rPr lang="en-US" sz="1400" baseline="-25000" dirty="0" err="1" smtClean="0"/>
                        <a:t>srcCond</a:t>
                      </a:r>
                      <a:r>
                        <a:rPr lang="en-US" sz="1400" dirty="0" smtClean="0"/>
                        <a:t> =srcCond</a:t>
                      </a:r>
                      <a:r>
                        <a:rPr lang="en-US" sz="1400" baseline="-25000" dirty="0" smtClean="0"/>
                        <a:t>1 </a:t>
                      </a:r>
                      <a:br>
                        <a:rPr lang="en-US" sz="1400" baseline="-25000" dirty="0" smtClean="0"/>
                      </a:br>
                      <a:r>
                        <a:rPr lang="en-US" sz="1400" baseline="0" dirty="0" smtClean="0"/>
                        <a:t>jump I2</a:t>
                      </a:r>
                      <a:endParaRPr lang="en-US" sz="14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Reg</a:t>
                      </a:r>
                      <a:r>
                        <a:rPr lang="en-US" sz="1600" baseline="-25000" dirty="0" err="1" smtClean="0"/>
                        <a:t>srcCond</a:t>
                      </a:r>
                      <a:r>
                        <a:rPr lang="en-US" sz="1600" baseline="-25000" dirty="0" smtClean="0"/>
                        <a:t/>
                      </a:r>
                      <a:br>
                        <a:rPr lang="en-US" sz="1600" baseline="-25000" dirty="0" smtClean="0"/>
                      </a:b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688565469"/>
              </p:ext>
            </p:extLst>
          </p:nvPr>
        </p:nvGraphicFramePr>
        <p:xfrm>
          <a:off x="5158254" y="3886908"/>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reg</a:t>
                      </a:r>
                      <a:r>
                        <a:rPr lang="en-US" sz="1600" baseline="-25000" dirty="0" err="1" smtClean="0"/>
                        <a:t>srcCond</a:t>
                      </a:r>
                      <a:endParaRPr lang="en-US" sz="1600" baseline="-25000" dirty="0"/>
                    </a:p>
                  </a:txBody>
                  <a:tcPr/>
                </a:tc>
                <a:tc>
                  <a:txBody>
                    <a:bodyPr/>
                    <a:lstStyle/>
                    <a:p>
                      <a:pPr algn="ctr"/>
                      <a:r>
                        <a:rPr lang="en-US" sz="1600" dirty="0" err="1" smtClean="0"/>
                        <a:t>reg</a:t>
                      </a:r>
                      <a:r>
                        <a:rPr lang="en-US" sz="1600" baseline="-250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64550686"/>
              </p:ext>
            </p:extLst>
          </p:nvPr>
        </p:nvGraphicFramePr>
        <p:xfrm>
          <a:off x="2717031" y="3915127"/>
          <a:ext cx="2250079" cy="256032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400" dirty="0" err="1" smtClean="0"/>
                        <a:t>Reg</a:t>
                      </a:r>
                      <a:r>
                        <a:rPr lang="en-US" sz="1400" baseline="-25000" dirty="0" err="1" smtClean="0"/>
                        <a:t>dstCond</a:t>
                      </a:r>
                      <a:r>
                        <a:rPr lang="en-US" sz="1400" dirty="0" smtClean="0"/>
                        <a:t> =dstCond</a:t>
                      </a:r>
                      <a:r>
                        <a:rPr lang="en-US" sz="1400" baseline="-25000" dirty="0" smtClean="0"/>
                        <a:t>1 </a:t>
                      </a:r>
                      <a:br>
                        <a:rPr lang="en-US" sz="1400" baseline="-25000" dirty="0" smtClean="0"/>
                      </a:br>
                      <a:r>
                        <a:rPr lang="en-US" sz="1400" baseline="0" dirty="0" smtClean="0"/>
                        <a:t>jump I3</a:t>
                      </a:r>
                      <a:endParaRPr lang="en-US" sz="14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Reg</a:t>
                      </a:r>
                      <a:r>
                        <a:rPr lang="en-US" sz="1600" baseline="-25000" dirty="0" err="1" smtClean="0"/>
                        <a:t>dstCond</a:t>
                      </a:r>
                      <a:r>
                        <a:rPr lang="en-US" sz="1600" baseline="-25000" dirty="0" smtClean="0"/>
                        <a:t/>
                      </a:r>
                      <a:br>
                        <a:rPr lang="en-US" sz="1600" baseline="-25000" dirty="0" smtClean="0"/>
                      </a:b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645402" y="3463456"/>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37596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5" name="Freeform 4"/>
          <p:cNvSpPr/>
          <p:nvPr/>
        </p:nvSpPr>
        <p:spPr>
          <a:xfrm>
            <a:off x="109611" y="1679222"/>
            <a:ext cx="440722" cy="1905000"/>
          </a:xfrm>
          <a:custGeom>
            <a:avLst/>
            <a:gdLst>
              <a:gd name="connsiteX0" fmla="*/ 440722 w 440722"/>
              <a:gd name="connsiteY0" fmla="*/ 0 h 1905000"/>
              <a:gd name="connsiteX1" fmla="*/ 3278 w 440722"/>
              <a:gd name="connsiteY1" fmla="*/ 945445 h 1905000"/>
              <a:gd name="connsiteX2" fmla="*/ 229056 w 440722"/>
              <a:gd name="connsiteY2" fmla="*/ 1905000 h 1905000"/>
            </a:gdLst>
            <a:ahLst/>
            <a:cxnLst>
              <a:cxn ang="0">
                <a:pos x="connsiteX0" y="connsiteY0"/>
              </a:cxn>
              <a:cxn ang="0">
                <a:pos x="connsiteX1" y="connsiteY1"/>
              </a:cxn>
              <a:cxn ang="0">
                <a:pos x="connsiteX2" y="connsiteY2"/>
              </a:cxn>
            </a:cxnLst>
            <a:rect l="l" t="t" r="r" b="b"/>
            <a:pathLst>
              <a:path w="440722" h="1905000">
                <a:moveTo>
                  <a:pt x="440722" y="0"/>
                </a:moveTo>
                <a:cubicBezTo>
                  <a:pt x="239639" y="313972"/>
                  <a:pt x="38556" y="627945"/>
                  <a:pt x="3278" y="945445"/>
                </a:cubicBezTo>
                <a:cubicBezTo>
                  <a:pt x="-32000" y="1262945"/>
                  <a:pt x="229056" y="1905000"/>
                  <a:pt x="229056" y="1905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Freeform 5"/>
          <p:cNvSpPr/>
          <p:nvPr/>
        </p:nvSpPr>
        <p:spPr>
          <a:xfrm>
            <a:off x="339181" y="1961444"/>
            <a:ext cx="2271375" cy="1782295"/>
          </a:xfrm>
          <a:custGeom>
            <a:avLst/>
            <a:gdLst>
              <a:gd name="connsiteX0" fmla="*/ 306280 w 2310058"/>
              <a:gd name="connsiteY0" fmla="*/ 0 h 1778000"/>
              <a:gd name="connsiteX1" fmla="*/ 165169 w 2310058"/>
              <a:gd name="connsiteY1" fmla="*/ 1199445 h 1778000"/>
              <a:gd name="connsiteX2" fmla="*/ 2310058 w 2310058"/>
              <a:gd name="connsiteY2" fmla="*/ 1778000 h 1778000"/>
              <a:gd name="connsiteX0" fmla="*/ 267597 w 2271375"/>
              <a:gd name="connsiteY0" fmla="*/ 0 h 1778000"/>
              <a:gd name="connsiteX1" fmla="*/ 182930 w 2271375"/>
              <a:gd name="connsiteY1" fmla="*/ 1467556 h 1778000"/>
              <a:gd name="connsiteX2" fmla="*/ 2271375 w 2271375"/>
              <a:gd name="connsiteY2" fmla="*/ 1778000 h 1778000"/>
              <a:gd name="connsiteX0" fmla="*/ 267597 w 2271375"/>
              <a:gd name="connsiteY0" fmla="*/ 0 h 1782295"/>
              <a:gd name="connsiteX1" fmla="*/ 182930 w 2271375"/>
              <a:gd name="connsiteY1" fmla="*/ 1538111 h 1782295"/>
              <a:gd name="connsiteX2" fmla="*/ 2271375 w 2271375"/>
              <a:gd name="connsiteY2" fmla="*/ 1778000 h 1782295"/>
            </a:gdLst>
            <a:ahLst/>
            <a:cxnLst>
              <a:cxn ang="0">
                <a:pos x="connsiteX0" y="connsiteY0"/>
              </a:cxn>
              <a:cxn ang="0">
                <a:pos x="connsiteX1" y="connsiteY1"/>
              </a:cxn>
              <a:cxn ang="0">
                <a:pos x="connsiteX2" y="connsiteY2"/>
              </a:cxn>
            </a:cxnLst>
            <a:rect l="l" t="t" r="r" b="b"/>
            <a:pathLst>
              <a:path w="2271375" h="1782295">
                <a:moveTo>
                  <a:pt x="267597" y="0"/>
                </a:moveTo>
                <a:cubicBezTo>
                  <a:pt x="30060" y="451556"/>
                  <a:pt x="-151033" y="1241778"/>
                  <a:pt x="182930" y="1538111"/>
                </a:cubicBezTo>
                <a:cubicBezTo>
                  <a:pt x="516893" y="1834444"/>
                  <a:pt x="2271375" y="1778000"/>
                  <a:pt x="2271375" y="1778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Freeform 7"/>
          <p:cNvSpPr/>
          <p:nvPr/>
        </p:nvSpPr>
        <p:spPr>
          <a:xfrm>
            <a:off x="467042" y="2314222"/>
            <a:ext cx="4768180" cy="1270010"/>
          </a:xfrm>
          <a:custGeom>
            <a:avLst/>
            <a:gdLst>
              <a:gd name="connsiteX0" fmla="*/ 288962 w 4945628"/>
              <a:gd name="connsiteY0" fmla="*/ 0 h 1340556"/>
              <a:gd name="connsiteX1" fmla="*/ 218406 w 4945628"/>
              <a:gd name="connsiteY1" fmla="*/ 917222 h 1340556"/>
              <a:gd name="connsiteX2" fmla="*/ 2716073 w 4945628"/>
              <a:gd name="connsiteY2" fmla="*/ 1255889 h 1340556"/>
              <a:gd name="connsiteX3" fmla="*/ 4945628 w 4945628"/>
              <a:gd name="connsiteY3" fmla="*/ 1340556 h 1340556"/>
              <a:gd name="connsiteX0" fmla="*/ 122498 w 4779164"/>
              <a:gd name="connsiteY0" fmla="*/ 0 h 1340556"/>
              <a:gd name="connsiteX1" fmla="*/ 404719 w 4779164"/>
              <a:gd name="connsiteY1" fmla="*/ 1171222 h 1340556"/>
              <a:gd name="connsiteX2" fmla="*/ 2549609 w 4779164"/>
              <a:gd name="connsiteY2" fmla="*/ 1255889 h 1340556"/>
              <a:gd name="connsiteX3" fmla="*/ 4779164 w 4779164"/>
              <a:gd name="connsiteY3" fmla="*/ 1340556 h 1340556"/>
              <a:gd name="connsiteX0" fmla="*/ 122498 w 4779164"/>
              <a:gd name="connsiteY0" fmla="*/ 0 h 1287266"/>
              <a:gd name="connsiteX1" fmla="*/ 404719 w 4779164"/>
              <a:gd name="connsiteY1" fmla="*/ 1171222 h 1287266"/>
              <a:gd name="connsiteX2" fmla="*/ 2549609 w 4779164"/>
              <a:gd name="connsiteY2" fmla="*/ 1255889 h 1287266"/>
              <a:gd name="connsiteX3" fmla="*/ 4779164 w 4779164"/>
              <a:gd name="connsiteY3" fmla="*/ 1270000 h 1287266"/>
              <a:gd name="connsiteX0" fmla="*/ 111514 w 4768180"/>
              <a:gd name="connsiteY0" fmla="*/ 0 h 1270010"/>
              <a:gd name="connsiteX1" fmla="*/ 436068 w 4768180"/>
              <a:gd name="connsiteY1" fmla="*/ 1143000 h 1270010"/>
              <a:gd name="connsiteX2" fmla="*/ 2538625 w 4768180"/>
              <a:gd name="connsiteY2" fmla="*/ 1255889 h 1270010"/>
              <a:gd name="connsiteX3" fmla="*/ 4768180 w 4768180"/>
              <a:gd name="connsiteY3" fmla="*/ 1270000 h 1270010"/>
            </a:gdLst>
            <a:ahLst/>
            <a:cxnLst>
              <a:cxn ang="0">
                <a:pos x="connsiteX0" y="connsiteY0"/>
              </a:cxn>
              <a:cxn ang="0">
                <a:pos x="connsiteX1" y="connsiteY1"/>
              </a:cxn>
              <a:cxn ang="0">
                <a:pos x="connsiteX2" y="connsiteY2"/>
              </a:cxn>
              <a:cxn ang="0">
                <a:pos x="connsiteX3" y="connsiteY3"/>
              </a:cxn>
            </a:cxnLst>
            <a:rect l="l" t="t" r="r" b="b"/>
            <a:pathLst>
              <a:path w="4768180" h="1270010">
                <a:moveTo>
                  <a:pt x="111514" y="0"/>
                </a:moveTo>
                <a:cubicBezTo>
                  <a:pt x="-126024" y="353953"/>
                  <a:pt x="31549" y="933685"/>
                  <a:pt x="436068" y="1143000"/>
                </a:cubicBezTo>
                <a:cubicBezTo>
                  <a:pt x="840587" y="1352315"/>
                  <a:pt x="1816606" y="1234722"/>
                  <a:pt x="2538625" y="1255889"/>
                </a:cubicBezTo>
                <a:cubicBezTo>
                  <a:pt x="3260644" y="1277056"/>
                  <a:pt x="4024995" y="1265296"/>
                  <a:pt x="4768180" y="1270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5"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594555"/>
            <a:ext cx="2819400" cy="1377245"/>
            <a:chOff x="3276600" y="1594555"/>
            <a:chExt cx="2819400" cy="1377245"/>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93744" y="1594555"/>
              <a:ext cx="1525303" cy="55962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of Naïve Table Mapping</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90</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56032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400" dirty="0" err="1" smtClean="0"/>
                        <a:t>Reg</a:t>
                      </a:r>
                      <a:r>
                        <a:rPr lang="en-US" sz="1400" baseline="-25000" dirty="0" err="1" smtClean="0"/>
                        <a:t>srcCond</a:t>
                      </a:r>
                      <a:r>
                        <a:rPr lang="en-US" sz="1400" dirty="0" smtClean="0"/>
                        <a:t> =srcCond</a:t>
                      </a:r>
                      <a:r>
                        <a:rPr lang="en-US" sz="1400" baseline="-25000" dirty="0" smtClean="0"/>
                        <a:t>1 </a:t>
                      </a:r>
                      <a:br>
                        <a:rPr lang="en-US" sz="1400" baseline="-25000" dirty="0" smtClean="0"/>
                      </a:br>
                      <a:r>
                        <a:rPr lang="en-US" sz="1400" baseline="0" dirty="0" smtClean="0"/>
                        <a:t>jump I2</a:t>
                      </a:r>
                      <a:endParaRPr lang="en-US" sz="14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Reg</a:t>
                      </a:r>
                      <a:r>
                        <a:rPr lang="en-US" sz="1600" baseline="-25000" dirty="0" err="1" smtClean="0"/>
                        <a:t>srcCond</a:t>
                      </a:r>
                      <a:r>
                        <a:rPr lang="en-US" sz="1600" baseline="-25000" dirty="0" smtClean="0"/>
                        <a:t/>
                      </a:r>
                      <a:br>
                        <a:rPr lang="en-US" sz="1600" baseline="-25000" dirty="0" smtClean="0"/>
                      </a:b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1135089659"/>
              </p:ext>
            </p:extLst>
          </p:nvPr>
        </p:nvGraphicFramePr>
        <p:xfrm>
          <a:off x="4416198" y="3499837"/>
          <a:ext cx="4233913"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442858"/>
                <a:gridCol w="279105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reg</a:t>
                      </a:r>
                      <a:r>
                        <a:rPr lang="en-US" sz="1800" baseline="-25000" dirty="0" err="1" smtClean="0"/>
                        <a:t>srcCond</a:t>
                      </a: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reg</a:t>
                      </a:r>
                      <a:r>
                        <a:rPr lang="en-US" sz="1800" baseline="-25000" dirty="0" err="1" smtClean="0"/>
                        <a:t>srcCond</a:t>
                      </a:r>
                      <a:r>
                        <a:rPr lang="en-US" sz="1800" dirty="0" smtClean="0"/>
                        <a:t>=</a:t>
                      </a: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reg</a:t>
                      </a:r>
                      <a:r>
                        <a:rPr lang="en-US" baseline="-2500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sp>
        <p:nvSpPr>
          <p:cNvPr id="13" name="Rectangle 12"/>
          <p:cNvSpPr/>
          <p:nvPr/>
        </p:nvSpPr>
        <p:spPr>
          <a:xfrm>
            <a:off x="349953" y="919795"/>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398064488"/>
              </p:ext>
            </p:extLst>
          </p:nvPr>
        </p:nvGraphicFramePr>
        <p:xfrm>
          <a:off x="5372934" y="1013463"/>
          <a:ext cx="3136068" cy="2296884"/>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2693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1600" dirty="0" err="1" smtClean="0">
                          <a:solidFill>
                            <a:schemeClr val="bg1"/>
                          </a:solidFill>
                        </a:rPr>
                        <a:t>p.ethSrc</a:t>
                      </a:r>
                      <a:endParaRPr lang="en-US" sz="1600"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rPr>
                        <a:t>p.ethDst</a:t>
                      </a:r>
                      <a:endParaRPr lang="en-US" sz="1600"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1600" dirty="0" smtClean="0">
                          <a:solidFill>
                            <a:srgbClr val="FFFFFF"/>
                          </a:solidFill>
                        </a:rPr>
                        <a:t>Action</a:t>
                      </a:r>
                      <a:endParaRPr lang="en-US" sz="1600"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26934">
                <a:tc>
                  <a:txBody>
                    <a:bodyPr/>
                    <a:lstStyle/>
                    <a:p>
                      <a:pPr algn="ctr"/>
                      <a:r>
                        <a:rPr lang="en-US" sz="1400" baseline="0" dirty="0" smtClean="0"/>
                        <a:t>***0</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***1</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false</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26934">
                <a:tc>
                  <a:txBody>
                    <a:bodyPr/>
                    <a:lstStyle/>
                    <a:p>
                      <a:pPr algn="ctr"/>
                      <a:r>
                        <a:rPr lang="en-US" sz="1400" baseline="0" dirty="0" smtClean="0"/>
                        <a:t>***1</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***0</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aseline="0" dirty="0" smtClean="0"/>
                        <a:t>false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26934">
                <a:tc>
                  <a:txBody>
                    <a:bodyPr/>
                    <a:lstStyle/>
                    <a:p>
                      <a:pPr algn="ctr"/>
                      <a:r>
                        <a:rPr lang="en-US" sz="1400" dirty="0" smtClean="0"/>
                        <a:t>**0*</a:t>
                      </a:r>
                      <a:endParaRPr lang="en-US" sz="14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dirty="0" smtClean="0"/>
                        <a:t>**1*</a:t>
                      </a:r>
                      <a:endParaRPr lang="en-US" sz="14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false</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26934">
                <a:tc>
                  <a:txBody>
                    <a:bodyPr/>
                    <a:lstStyle/>
                    <a:p>
                      <a:pPr algn="ctr"/>
                      <a:r>
                        <a:rPr lang="en-US" sz="1400" baseline="0" dirty="0" smtClean="0"/>
                        <a:t>**1*</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aseline="0" dirty="0" smtClean="0"/>
                        <a:t>**0*</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aseline="0" dirty="0" smtClean="0"/>
                        <a:t>False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26934">
                <a:tc>
                  <a:txBody>
                    <a:bodyPr/>
                    <a:lstStyle/>
                    <a:p>
                      <a:pPr algn="ctr"/>
                      <a:r>
                        <a:rPr lang="is-IS" sz="1400" baseline="0" dirty="0" smtClean="0"/>
                        <a:t>…</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4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26934">
                <a:tc>
                  <a:txBody>
                    <a:bodyPr/>
                    <a:lstStyle/>
                    <a:p>
                      <a:pPr algn="ctr"/>
                      <a:r>
                        <a:rPr lang="en-US" sz="1400" baseline="0" dirty="0" smtClean="0"/>
                        <a:t>*</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400" baseline="0" dirty="0" smtClean="0"/>
                        <a:t>*</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aseline="0" dirty="0" smtClean="0"/>
                        <a:t>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863623" y="2000961"/>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510347264"/>
              </p:ext>
            </p:extLst>
          </p:nvPr>
        </p:nvGraphicFramePr>
        <p:xfrm>
          <a:off x="417111" y="1278752"/>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mn-lt"/>
                          <a:ea typeface="+mn-ea"/>
                          <a:cs typeface="+mn-cs"/>
                        </a:rPr>
                        <a:t>p.ethDst</a:t>
                      </a:r>
                      <a:endParaRPr kumimoji="0" lang="en-US" sz="1800" b="0" i="0" u="none" strike="noStrike" kern="1200" cap="none" spc="0" normalizeH="0" baseline="0" noProof="0" dirty="0">
                        <a:ln>
                          <a:noFill/>
                        </a:ln>
                        <a:solidFill>
                          <a:prstClr val="white"/>
                        </a:solidFill>
                        <a:effectLst/>
                        <a:uLnTx/>
                        <a:uFillTx/>
                        <a:latin typeface="+mn-lt"/>
                        <a:ea typeface="+mn-ea"/>
                        <a:cs typeface="+mn-cs"/>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500575096"/>
              </p:ext>
            </p:extLst>
          </p:nvPr>
        </p:nvGraphicFramePr>
        <p:xfrm>
          <a:off x="476184" y="4073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18" name="Rectangle 17"/>
          <p:cNvSpPr/>
          <p:nvPr/>
        </p:nvSpPr>
        <p:spPr>
          <a:xfrm>
            <a:off x="437441" y="3631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3745435046"/>
              </p:ext>
            </p:extLst>
          </p:nvPr>
        </p:nvGraphicFramePr>
        <p:xfrm>
          <a:off x="4670197" y="4092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20" name="Right Arrow 19"/>
          <p:cNvSpPr/>
          <p:nvPr/>
        </p:nvSpPr>
        <p:spPr bwMode="auto">
          <a:xfrm>
            <a:off x="3301999" y="5108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079337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85889100"/>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214910553"/>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21713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3526415439"/>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mn-lt"/>
                          <a:ea typeface="+mn-ea"/>
                          <a:cs typeface="+mn-cs"/>
                        </a:rPr>
                        <a:t>p.ethDst</a:t>
                      </a:r>
                      <a:endParaRPr kumimoji="0" lang="en-US" sz="1800" b="0" i="0" u="none" strike="noStrike" kern="1200" cap="none" spc="0" normalizeH="0" baseline="0" noProof="0" dirty="0">
                        <a:ln>
                          <a:noFill/>
                        </a:ln>
                        <a:solidFill>
                          <a:prstClr val="white"/>
                        </a:solidFill>
                        <a:effectLst/>
                        <a:uLnTx/>
                        <a:uFillTx/>
                        <a:latin typeface="+mn-lt"/>
                        <a:ea typeface="+mn-ea"/>
                        <a:cs typeface="+mn-cs"/>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792644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93</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479778" y="4440671"/>
            <a:ext cx="1241778" cy="780440"/>
          </a:xfrm>
          <a:prstGeom prst="wedgeRoundRectCallout">
            <a:avLst>
              <a:gd name="adj1" fmla="val 99869"/>
              <a:gd name="adj2" fmla="val -4446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Domain compact</a:t>
            </a:r>
            <a:endParaRPr lang="en-US" sz="1800" baseline="30000" dirty="0">
              <a:latin typeface="Menlo Regular" charset="0"/>
              <a:cs typeface="Menlo Regular" charset="0"/>
              <a:sym typeface="Menlo Regular" charset="0"/>
            </a:endParaRPr>
          </a:p>
        </p:txBody>
      </p:sp>
      <p:sp>
        <p:nvSpPr>
          <p:cNvPr id="40" name="Rounded Rectangular Callout 39"/>
          <p:cNvSpPr/>
          <p:nvPr/>
        </p:nvSpPr>
        <p:spPr bwMode="auto">
          <a:xfrm>
            <a:off x="1069623" y="5555450"/>
            <a:ext cx="1357488" cy="780440"/>
          </a:xfrm>
          <a:prstGeom prst="wedgeRoundRectCallout">
            <a:avLst>
              <a:gd name="adj1" fmla="val 122216"/>
              <a:gd name="adj2" fmla="val -1149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Range compact</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 Reduce #Tables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95</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Magellan Optimizations: </a:t>
            </a:r>
            <a:r>
              <a:rPr lang="en-US" sz="2800" dirty="0" smtClean="0"/>
              <a:t>Avoid Punts</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96</a:t>
            </a:fld>
            <a:endParaRPr lang="en-US" dirty="0">
              <a:solidFill>
                <a:schemeClr val="bg2"/>
              </a:solidFill>
            </a:endParaRPr>
          </a:p>
        </p:txBody>
      </p:sp>
      <p:sp>
        <p:nvSpPr>
          <p:cNvPr id="8" name="Content Placeholder 7"/>
          <p:cNvSpPr>
            <a:spLocks noGrp="1"/>
          </p:cNvSpPr>
          <p:nvPr>
            <p:ph idx="1"/>
          </p:nvPr>
        </p:nvSpPr>
        <p:spPr/>
        <p:txBody>
          <a:bodyPr/>
          <a:lstStyle/>
          <a:p>
            <a:r>
              <a:rPr lang="en-US" dirty="0" smtClean="0"/>
              <a:t>Auto gen of a table to reduce punt due to state update,</a:t>
            </a:r>
            <a:r>
              <a:rPr lang="en-US" dirty="0"/>
              <a:t> </a:t>
            </a:r>
            <a:r>
              <a:rPr lang="en-US" dirty="0" smtClean="0"/>
              <a:t>e.g., MAC Learning,</a:t>
            </a:r>
          </a:p>
          <a:p>
            <a:pPr lvl="1"/>
            <a:r>
              <a:rPr lang="en-US" dirty="0" err="1" smtClean="0"/>
              <a:t>hostTable.put</a:t>
            </a:r>
            <a:r>
              <a:rPr lang="en-US" dirty="0"/>
              <a:t>(</a:t>
            </a:r>
            <a:r>
              <a:rPr lang="en-US" dirty="0" err="1"/>
              <a:t>p.ethSrc</a:t>
            </a:r>
            <a:r>
              <a:rPr lang="en-US" dirty="0"/>
              <a:t>(), </a:t>
            </a:r>
            <a:r>
              <a:rPr lang="en-US" dirty="0" err="1"/>
              <a:t>p.ingressPort</a:t>
            </a:r>
            <a:r>
              <a:rPr lang="en-US" dirty="0"/>
              <a:t>()</a:t>
            </a:r>
            <a:r>
              <a:rPr lang="en-US" dirty="0" smtClean="0"/>
              <a:t>)</a:t>
            </a:r>
            <a:r>
              <a:rPr lang="en-US" dirty="0" smtClean="0">
                <a:solidFill>
                  <a:srgbClr val="000000"/>
                </a:solidFill>
                <a:latin typeface=""/>
              </a:rPr>
              <a:t> </a:t>
            </a:r>
          </a:p>
        </p:txBody>
      </p:sp>
      <p:graphicFrame>
        <p:nvGraphicFramePr>
          <p:cNvPr id="5" name="Table 4"/>
          <p:cNvGraphicFramePr>
            <a:graphicFrameLocks noGrp="1"/>
          </p:cNvGraphicFramePr>
          <p:nvPr>
            <p:extLst>
              <p:ext uri="{D42A27DB-BD31-4B8C-83A1-F6EECF244321}">
                <p14:modId xmlns:p14="http://schemas.microsoft.com/office/powerpoint/2010/main" val="151523677"/>
              </p:ext>
            </p:extLst>
          </p:nvPr>
        </p:nvGraphicFramePr>
        <p:xfrm>
          <a:off x="748961" y="2782712"/>
          <a:ext cx="7364928" cy="2193994"/>
        </p:xfrm>
        <a:graphic>
          <a:graphicData uri="http://schemas.openxmlformats.org/drawingml/2006/table">
            <a:tbl>
              <a:tblPr firstRow="1" bandRow="1">
                <a:tableStyleId>{3C2FFA5D-87B4-456A-9821-1D502468CF0F}</a:tableStyleId>
              </a:tblPr>
              <a:tblGrid>
                <a:gridCol w="3079055"/>
                <a:gridCol w="2804206"/>
                <a:gridCol w="1481667"/>
              </a:tblGrid>
              <a:tr h="288855">
                <a:tc>
                  <a:txBody>
                    <a:bodyPr/>
                    <a:lstStyle/>
                    <a:p>
                      <a:pPr algn="ctr"/>
                      <a:r>
                        <a:rPr lang="en-US" sz="1600" baseline="0" dirty="0" err="1" smtClean="0"/>
                        <a:t>p.ethSrc</a:t>
                      </a:r>
                      <a:endParaRPr lang="en-US" sz="1600" baseline="-25000" dirty="0"/>
                    </a:p>
                  </a:txBody>
                  <a:tcPr/>
                </a:tc>
                <a:tc>
                  <a:txBody>
                    <a:bodyPr/>
                    <a:lstStyle/>
                    <a:p>
                      <a:pPr algn="ctr"/>
                      <a:r>
                        <a:rPr lang="en-US" sz="1600" baseline="0" dirty="0" err="1" smtClean="0"/>
                        <a:t>p.ingressPort</a:t>
                      </a:r>
                      <a:endParaRPr lang="en-US" sz="1600" baseline="0" dirty="0"/>
                    </a:p>
                  </a:txBody>
                  <a:tcPr/>
                </a:tc>
                <a:tc>
                  <a:txBody>
                    <a:bodyPr/>
                    <a:lstStyle/>
                    <a:p>
                      <a:pPr algn="ctr"/>
                      <a:r>
                        <a:rPr lang="en-US" sz="1600" dirty="0" smtClean="0"/>
                        <a:t>Action</a:t>
                      </a:r>
                      <a:endParaRPr lang="en-US" sz="1600" dirty="0"/>
                    </a:p>
                  </a:txBody>
                  <a:tcPr/>
                </a:tc>
              </a:tr>
              <a:tr h="395674">
                <a:tc>
                  <a:txBody>
                    <a:bodyPr/>
                    <a:lstStyle/>
                    <a:p>
                      <a:pPr algn="ctr"/>
                      <a:r>
                        <a:rPr lang="en-US" sz="1600" dirty="0" err="1" smtClean="0"/>
                        <a:t>hostTable</a:t>
                      </a:r>
                      <a:r>
                        <a:rPr lang="en-US" sz="1600" dirty="0" smtClean="0"/>
                        <a:t>[1].key</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hostTable</a:t>
                      </a:r>
                      <a:r>
                        <a:rPr lang="en-US" sz="1600" dirty="0" smtClean="0"/>
                        <a:t>[1].</a:t>
                      </a:r>
                      <a:r>
                        <a:rPr lang="en-US" sz="1600" dirty="0" err="1" smtClean="0"/>
                        <a:t>val</a:t>
                      </a:r>
                      <a:endParaRPr lang="en-US" sz="1600" baseline="-25000" dirty="0" smtClean="0"/>
                    </a:p>
                  </a:txBody>
                  <a:tcPr/>
                </a:tc>
                <a:tc>
                  <a:txBody>
                    <a:bodyPr/>
                    <a:lstStyle/>
                    <a:p>
                      <a:r>
                        <a:rPr lang="en-US" dirty="0" smtClean="0"/>
                        <a:t>Next table</a:t>
                      </a:r>
                      <a:endParaRPr lang="en-US" dirty="0"/>
                    </a:p>
                  </a:txBody>
                  <a:tcPr/>
                </a:tc>
              </a:tr>
              <a:tr h="288855">
                <a:tc>
                  <a:txBody>
                    <a:bodyPr/>
                    <a:lstStyle/>
                    <a:p>
                      <a:pPr algn="ctr"/>
                      <a:r>
                        <a:rPr lang="en-US" sz="1600" dirty="0" err="1" smtClean="0"/>
                        <a:t>hostTable</a:t>
                      </a:r>
                      <a:r>
                        <a:rPr lang="en-US" sz="1600" dirty="0" smtClean="0"/>
                        <a:t>[2].key</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hostTable</a:t>
                      </a:r>
                      <a:r>
                        <a:rPr lang="en-US" sz="1600" dirty="0" smtClean="0"/>
                        <a:t>[2].</a:t>
                      </a:r>
                      <a:r>
                        <a:rPr lang="en-US" sz="1600" dirty="0" err="1" smtClean="0"/>
                        <a:t>val</a:t>
                      </a:r>
                      <a:endParaRPr lang="en-US" sz="1600" baseline="-25000" dirty="0" smtClean="0"/>
                    </a:p>
                  </a:txBody>
                  <a:tcPr/>
                </a:tc>
                <a:tc>
                  <a:txBody>
                    <a:bodyPr/>
                    <a:lstStyle/>
                    <a:p>
                      <a:r>
                        <a:rPr lang="en-US" dirty="0" smtClean="0"/>
                        <a:t>Next table</a:t>
                      </a:r>
                      <a:endParaRPr lang="en-US"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endParaRPr lang="en-US"/>
                    </a:p>
                  </a:txBody>
                  <a:tcPr/>
                </a:tc>
              </a:tr>
              <a:tr h="288855">
                <a:tc>
                  <a:txBody>
                    <a:bodyPr/>
                    <a:lstStyle/>
                    <a:p>
                      <a:pPr algn="ctr"/>
                      <a:r>
                        <a:rPr lang="en-US" sz="1600" dirty="0" err="1" smtClean="0"/>
                        <a:t>hostTable</a:t>
                      </a:r>
                      <a:r>
                        <a:rPr lang="en-US" sz="1600" dirty="0" smtClean="0"/>
                        <a:t>[n].key</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hostTable</a:t>
                      </a:r>
                      <a:r>
                        <a:rPr lang="en-US" sz="1600" dirty="0" smtClean="0"/>
                        <a:t>[n].</a:t>
                      </a:r>
                      <a:r>
                        <a:rPr lang="en-US" sz="1600" dirty="0" err="1" smtClean="0"/>
                        <a:t>val</a:t>
                      </a:r>
                      <a:endParaRPr lang="en-US" sz="1600" baseline="-25000" dirty="0" smtClean="0"/>
                    </a:p>
                  </a:txBody>
                  <a:tcPr/>
                </a:tc>
                <a:tc>
                  <a:txBody>
                    <a:bodyPr/>
                    <a:lstStyle/>
                    <a:p>
                      <a:r>
                        <a:rPr lang="en-US" dirty="0" smtClean="0"/>
                        <a:t>Next table</a:t>
                      </a:r>
                      <a:endParaRPr lang="en-US" dirty="0"/>
                    </a:p>
                  </a:txBody>
                  <a:tcPr/>
                </a:tc>
              </a:tr>
              <a:tr h="288855">
                <a:tc>
                  <a:txBody>
                    <a:bodyPr/>
                    <a:lstStyle/>
                    <a:p>
                      <a:pPr algn="ctr"/>
                      <a:r>
                        <a:rPr lang="en-US" sz="1600" baseline="-25000" dirty="0" smtClean="0"/>
                        <a:t>*</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25000" dirty="0" smtClean="0"/>
                        <a:t>*</a:t>
                      </a:r>
                    </a:p>
                  </a:txBody>
                  <a:tcPr/>
                </a:tc>
                <a:tc>
                  <a:txBody>
                    <a:bodyPr/>
                    <a:lstStyle/>
                    <a:p>
                      <a:r>
                        <a:rPr lang="en-US" dirty="0" smtClean="0"/>
                        <a:t>punt</a:t>
                      </a:r>
                      <a:endParaRPr lang="en-US" dirty="0"/>
                    </a:p>
                  </a:txBody>
                  <a:tcPr/>
                </a:tc>
              </a:tr>
            </a:tbl>
          </a:graphicData>
        </a:graphic>
      </p:graphicFrame>
    </p:spTree>
    <p:extLst>
      <p:ext uri="{BB962C8B-B14F-4D97-AF65-F5344CB8AC3E}">
        <p14:creationId xmlns:p14="http://schemas.microsoft.com/office/powerpoint/2010/main" val="2261269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200" dirty="0" smtClean="0"/>
              <a:t>Magellan: Main Components and Workflow</a:t>
            </a:r>
            <a:endParaRPr lang="en-US" sz="32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610578"/>
          </a:xfrm>
          <a:ln/>
        </p:spPr>
        <p:txBody>
          <a:bodyPr/>
          <a:lstStyle/>
          <a:p>
            <a:r>
              <a:rPr lang="en-US" dirty="0" smtClean="0"/>
              <a:t>Ongoing systems</a:t>
            </a:r>
          </a:p>
          <a:p>
            <a:pPr lvl="1"/>
            <a:r>
              <a:rPr lang="en-US" sz="2400" dirty="0" smtClean="0"/>
              <a:t>Maple (Java, </a:t>
            </a:r>
            <a:r>
              <a:rPr lang="en-US" sz="2400" dirty="0" err="1" smtClean="0"/>
              <a:t>OpenDaylight</a:t>
            </a:r>
            <a:r>
              <a:rPr lang="en-US" sz="2400" dirty="0" smtClean="0"/>
              <a:t>; target single table)</a:t>
            </a:r>
          </a:p>
          <a:p>
            <a:pPr lvl="1"/>
            <a:r>
              <a:rPr lang="en-US" sz="2400" i="1" dirty="0" smtClean="0"/>
              <a:t>USTC (C; target POF, by Prof. </a:t>
            </a:r>
            <a:r>
              <a:rPr lang="en-US" sz="2400" i="1" dirty="0" err="1" smtClean="0"/>
              <a:t>Xinyu</a:t>
            </a:r>
            <a:r>
              <a:rPr lang="en-US" sz="2400" i="1" dirty="0" smtClean="0"/>
              <a:t> </a:t>
            </a:r>
            <a:r>
              <a:rPr lang="en-US" sz="2400" i="1" dirty="0" err="1" smtClean="0"/>
              <a:t>Feng</a:t>
            </a:r>
            <a:r>
              <a:rPr lang="en-US" sz="2400" i="1" dirty="0" smtClean="0"/>
              <a:t>, </a:t>
            </a:r>
            <a:r>
              <a:rPr lang="en-US" sz="2400" i="1" dirty="0" err="1" smtClean="0"/>
              <a:t>Chunhui</a:t>
            </a:r>
            <a:r>
              <a:rPr lang="en-US" sz="2400" i="1" dirty="0" smtClean="0"/>
              <a:t> He)</a:t>
            </a:r>
          </a:p>
          <a:p>
            <a:pPr lvl="1"/>
            <a:r>
              <a:rPr lang="en-US" sz="2400" dirty="0" smtClean="0"/>
              <a:t>Maple with table compression/annotation (Java; target multi-tables; Work-in-progress)</a:t>
            </a:r>
          </a:p>
          <a:p>
            <a:pPr lvl="1"/>
            <a:r>
              <a:rPr lang="en-US" sz="2400" dirty="0" smtClean="0"/>
              <a:t>Magellan (Work-in-progress)</a:t>
            </a:r>
          </a:p>
          <a:p>
            <a:r>
              <a:rPr lang="en-US" dirty="0" smtClean="0"/>
              <a:t>Open to collaboration on</a:t>
            </a:r>
          </a:p>
          <a:p>
            <a:pPr lvl="1"/>
            <a:r>
              <a:rPr lang="en-US" sz="2400" dirty="0" smtClean="0"/>
              <a:t>Maple/Magellan for both </a:t>
            </a:r>
            <a:r>
              <a:rPr lang="en-US" sz="2400" dirty="0" err="1" smtClean="0"/>
              <a:t>OpenDaylight</a:t>
            </a:r>
            <a:r>
              <a:rPr lang="en-US" sz="2400" dirty="0" smtClean="0"/>
              <a:t> and ONOS</a:t>
            </a:r>
            <a:endParaRPr lang="en-US" sz="2400" dirty="0"/>
          </a:p>
          <a:p>
            <a:pPr lvl="1"/>
            <a:r>
              <a:rPr lang="en-US" sz="2400" dirty="0" smtClean="0"/>
              <a:t>Maple beyond Java (e.g., Python)</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98</a:t>
            </a:fld>
            <a:endParaRPr lang="en-US">
              <a:solidFill>
                <a:schemeClr val="bg2"/>
              </a:solidFill>
            </a:endParaRP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Summary</a:t>
            </a:r>
            <a:endParaRPr lang="en-US" sz="2800" dirty="0"/>
          </a:p>
        </p:txBody>
      </p:sp>
      <p:sp>
        <p:nvSpPr>
          <p:cNvPr id="57346" name="Rectangle 2"/>
          <p:cNvSpPr>
            <a:spLocks noGrp="1" noChangeArrowheads="1"/>
          </p:cNvSpPr>
          <p:nvPr>
            <p:ph type="body" idx="1"/>
          </p:nvPr>
        </p:nvSpPr>
        <p:spPr>
          <a:xfrm>
            <a:off x="397612" y="950333"/>
            <a:ext cx="8407721" cy="4877556"/>
          </a:xfrm>
          <a:ln/>
        </p:spPr>
        <p:txBody>
          <a:bodyPr/>
          <a:lstStyle/>
          <a:p>
            <a:r>
              <a:rPr lang="en-US" dirty="0" smtClean="0"/>
              <a:t>Algorithmic SDN programming model</a:t>
            </a:r>
          </a:p>
          <a:p>
            <a:pPr lvl="1"/>
            <a:r>
              <a:rPr lang="en-US" dirty="0" smtClean="0"/>
              <a:t>Extremely simple programming model, to shield substantial complexity/instability of </a:t>
            </a:r>
            <a:r>
              <a:rPr lang="en-US" dirty="0" err="1" smtClean="0"/>
              <a:t>datapath</a:t>
            </a:r>
            <a:endParaRPr lang="en-US" dirty="0" smtClean="0"/>
          </a:p>
          <a:p>
            <a:pPr lvl="1"/>
            <a:r>
              <a:rPr lang="en-US" dirty="0" smtClean="0"/>
              <a:t>Can be the backend to implement a declarative frontend</a:t>
            </a:r>
          </a:p>
          <a:p>
            <a:pPr lvl="1"/>
            <a:endParaRPr lang="en-US" dirty="0" smtClean="0"/>
          </a:p>
          <a:p>
            <a:r>
              <a:rPr lang="en-US" dirty="0" smtClean="0"/>
              <a:t>Both </a:t>
            </a:r>
            <a:r>
              <a:rPr lang="en-US" dirty="0" err="1" smtClean="0"/>
              <a:t>blackbox</a:t>
            </a:r>
            <a:r>
              <a:rPr lang="en-US" dirty="0" smtClean="0"/>
              <a:t> and </a:t>
            </a:r>
            <a:r>
              <a:rPr lang="en-US" dirty="0" err="1" smtClean="0"/>
              <a:t>whitebox</a:t>
            </a:r>
            <a:r>
              <a:rPr lang="en-US" dirty="0" smtClean="0"/>
              <a:t> implementations are possible</a:t>
            </a:r>
          </a:p>
          <a:p>
            <a:pPr lvl="1"/>
            <a:r>
              <a:rPr lang="en-US" dirty="0" smtClean="0"/>
              <a:t>A great area for further research and collaboration.</a:t>
            </a:r>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99</a:t>
            </a:fld>
            <a:endParaRPr lang="en-US" dirty="0">
              <a:solidFill>
                <a:schemeClr val="bg2"/>
              </a:solidFill>
            </a:endParaRPr>
          </a:p>
        </p:txBody>
      </p:sp>
    </p:spTree>
    <p:extLst>
      <p:ext uri="{BB962C8B-B14F-4D97-AF65-F5344CB8AC3E}">
        <p14:creationId xmlns:p14="http://schemas.microsoft.com/office/powerpoint/2010/main" val="15620258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573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573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5734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13637</TotalTime>
  <Words>7035</Words>
  <Application>Microsoft Macintosh PowerPoint</Application>
  <PresentationFormat>On-screen Show (4:3)</PresentationFormat>
  <Paragraphs>1703</Paragraphs>
  <Slides>104</Slides>
  <Notes>98</Notes>
  <HiddenSlides>0</HiddenSlides>
  <MMClips>0</MMClip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Blank Presentation</vt:lpstr>
      <vt:lpstr>Algorithmic SDN Programming: Toward High-Level, Datapath Oblivious SDN Programming</vt:lpstr>
      <vt:lpstr>Overview</vt:lpstr>
      <vt:lpstr>Better Softwarization  for Network Programming</vt:lpstr>
      <vt:lpstr>Android: A Potential Analogy</vt:lpstr>
      <vt:lpstr>Outline</vt:lpstr>
      <vt:lpstr>OpenDaylight Architecture</vt:lpstr>
      <vt:lpstr>ONOS Architecture</vt:lpstr>
      <vt:lpstr>An Abstract View: Focus of Current SDN Systems is Data Store (Distribution)</vt:lpstr>
      <vt:lpstr>What is Missing?</vt:lpstr>
      <vt:lpstr>Datapath Model</vt:lpstr>
      <vt:lpstr>An Example: A Simple SDN Controller</vt:lpstr>
      <vt:lpstr>Controller Program with Flow Table Management</vt:lpstr>
      <vt:lpstr>Controller Program with Flow Table Management</vt:lpstr>
      <vt:lpstr>Does the Program Work?</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Programmer’s View</vt:lpstr>
      <vt:lpstr>Example Algorithmic Policy in Java</vt:lpstr>
      <vt:lpstr>Outline</vt:lpstr>
      <vt:lpstr>Maple: Challenge and Basic Idea</vt:lpstr>
      <vt:lpstr>Maple: 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Outline</vt:lpstr>
      <vt:lpstr>Programming Model: How Does Maple Support Composition?</vt:lpstr>
      <vt:lpstr>Implementing Composition is Easy</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Anatomy of a Network Control Function</vt:lpstr>
      <vt:lpstr>Outline</vt:lpstr>
      <vt:lpstr>Implication</vt:lpstr>
      <vt:lpstr>Existing Approaches on Handling State Dependency</vt:lpstr>
      <vt:lpstr>Maple/ASU: Goal</vt:lpstr>
      <vt:lpstr>Maple Mechanism</vt:lpstr>
      <vt:lpstr>PowerPoint Presentation</vt:lpstr>
      <vt:lpstr>PowerPoint Presentation</vt:lpstr>
      <vt:lpstr>PowerPoint Presentation</vt:lpstr>
      <vt:lpstr>PowerPoint Presentation</vt:lpstr>
      <vt:lpstr>Example Dependency Table</vt:lpstr>
      <vt:lpstr>Tradeoffs Between Tracking Overhead and Precision</vt:lpstr>
      <vt:lpstr>Using Dependency Table</vt:lpstr>
      <vt:lpstr>Using Dependency Table</vt:lpstr>
      <vt:lpstr>Using Dependency Table</vt:lpstr>
      <vt:lpstr>Using Dependency Table</vt:lpstr>
      <vt:lpstr>Using Dependency Table</vt:lpstr>
      <vt:lpstr>Maple/ASU Components</vt:lpstr>
      <vt:lpstr>Evaluations: Time to Recover from Failures </vt:lpstr>
      <vt:lpstr>Comments</vt:lpstr>
      <vt:lpstr>Example App: Maple-WAN</vt:lpstr>
      <vt:lpstr>Break</vt:lpstr>
      <vt:lpstr>Outline</vt:lpstr>
      <vt:lpstr>Maple Demo  by Jason Wang  Joint work w/ Tony Wang, Shenshen Chen, David Yu </vt:lpstr>
      <vt:lpstr>Outline</vt:lpstr>
      <vt:lpstr>Problems of Trace Tree</vt:lpstr>
      <vt:lpstr>Why is Multi-Table Important for Quality  (A Simple GBP Example)?</vt:lpstr>
      <vt:lpstr>More Efficient Multi-Table (2 Tables) Design</vt:lpstr>
      <vt:lpstr>More Efficient Multi-Table (3 Tables) Design</vt:lpstr>
      <vt:lpstr>Comparison of 3 Designs</vt:lpstr>
      <vt:lpstr>Outline</vt:lpstr>
      <vt:lpstr>Magellan: Design Goal</vt:lpstr>
      <vt:lpstr>Magellan: Basic Idea</vt:lpstr>
      <vt:lpstr>Magellan: Basic Idea</vt:lpstr>
      <vt:lpstr>Example</vt:lpstr>
      <vt:lpstr>Example</vt:lpstr>
      <vt:lpstr>Problem of Naïve Table Mapping</vt:lpstr>
      <vt:lpstr>More Examples of CM Statements</vt:lpstr>
      <vt:lpstr>More Examples of CM Statements</vt:lpstr>
      <vt:lpstr>CM Propagation through Data-Flow Analysis</vt:lpstr>
      <vt:lpstr>CM Propagation through Data-Flow Analysis</vt:lpstr>
      <vt:lpstr>Magellan Optimizations: Reduce #Tables</vt:lpstr>
      <vt:lpstr>Magellan Optimizations: Avoid Punts</vt:lpstr>
      <vt:lpstr>Magellan: Main Components and Workflow</vt:lpstr>
      <vt:lpstr>Status</vt:lpstr>
      <vt:lpstr>Summary</vt:lpstr>
      <vt:lpstr>Software Architecture </vt:lpstr>
      <vt:lpstr>Thank You</vt:lpstr>
      <vt:lpstr>Another Example: A Simple ScienceNET Controller</vt:lpstr>
      <vt:lpstr>End Result: Flow Table</vt:lpstr>
      <vt:lpstr>More Efficient Flow Tables using OF 1.3</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1120</cp:revision>
  <cp:lastPrinted>2011-12-21T04:26:34Z</cp:lastPrinted>
  <dcterms:modified xsi:type="dcterms:W3CDTF">2015-12-08T13:51:01Z</dcterms:modified>
  <cp:category/>
</cp:coreProperties>
</file>